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0" r:id="rId2"/>
  </p:sldMasterIdLst>
  <p:notesMasterIdLst>
    <p:notesMasterId r:id="rId16"/>
  </p:notesMasterIdLst>
  <p:handoutMasterIdLst>
    <p:handoutMasterId r:id="rId17"/>
  </p:handoutMasterIdLst>
  <p:sldIdLst>
    <p:sldId id="1837" r:id="rId3"/>
    <p:sldId id="1838" r:id="rId4"/>
    <p:sldId id="1839" r:id="rId5"/>
    <p:sldId id="1840" r:id="rId6"/>
    <p:sldId id="1841" r:id="rId7"/>
    <p:sldId id="1842" r:id="rId8"/>
    <p:sldId id="1843" r:id="rId9"/>
    <p:sldId id="1844" r:id="rId10"/>
    <p:sldId id="1845" r:id="rId11"/>
    <p:sldId id="1846" r:id="rId12"/>
    <p:sldId id="1847" r:id="rId13"/>
    <p:sldId id="1848" r:id="rId14"/>
    <p:sldId id="184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97" autoAdjust="0"/>
    <p:restoredTop sz="94626" autoAdjust="0"/>
  </p:normalViewPr>
  <p:slideViewPr>
    <p:cSldViewPr>
      <p:cViewPr varScale="1">
        <p:scale>
          <a:sx n="177" d="100"/>
          <a:sy n="177" d="100"/>
        </p:scale>
        <p:origin x="1248" y="11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44" y="10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B51FA5D0-8547-433C-BF31-44E0EA95A5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1" hangingPunct="1">
              <a:defRPr sz="1200" b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Healthcare Business Specialists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921BB3C8-F329-46ED-A3E3-BBA1734A4F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1" hangingPunct="1">
              <a:defRPr sz="1200" b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                                 Fall, 2019                            </a:t>
            </a:r>
          </a:p>
        </p:txBody>
      </p:sp>
      <p:sp>
        <p:nvSpPr>
          <p:cNvPr id="306180" name="Rectangle 4">
            <a:extLst>
              <a:ext uri="{FF2B5EF4-FFF2-40B4-BE49-F238E27FC236}">
                <a16:creationId xmlns:a16="http://schemas.microsoft.com/office/drawing/2014/main" id="{94AC3ACA-07BA-4628-94C8-9A40F4311C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 eaLnBrk="1" hangingPunct="1">
              <a:defRPr sz="1200" b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RHC Compliance Update - 2019</a:t>
            </a:r>
          </a:p>
        </p:txBody>
      </p:sp>
      <p:sp>
        <p:nvSpPr>
          <p:cNvPr id="306181" name="Rectangle 5">
            <a:extLst>
              <a:ext uri="{FF2B5EF4-FFF2-40B4-BE49-F238E27FC236}">
                <a16:creationId xmlns:a16="http://schemas.microsoft.com/office/drawing/2014/main" id="{53F409A1-DA6D-4511-AEF9-D1BC8CDA63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 eaLnBrk="1" hangingPunct="1">
              <a:defRPr sz="1200" b="0"/>
            </a:lvl1pPr>
          </a:lstStyle>
          <a:p>
            <a:pPr>
              <a:defRPr/>
            </a:pPr>
            <a:r>
              <a:rPr lang="en-US" altLang="en-US"/>
              <a:t>www.ruralhealthclinic.com         </a:t>
            </a:r>
            <a:fld id="{983B766D-E13F-4B7A-ABB3-171EB0A90E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A84C925-B093-492A-9DE9-375102722B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51BF6C1-DBE7-4F02-9782-D024BEEECD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46709E8-9ABA-4C40-95E0-B55AD964C4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617BF24E-D4FF-4D0C-8C07-73B9E80A74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8DCE3C2D-216F-490E-99FC-6FD1D5E259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7573CAA1-7FAB-484A-BE2A-0EA36E0D1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 eaLnBrk="1" hangingPunct="1">
              <a:defRPr sz="1200" b="0" smtClean="0"/>
            </a:lvl1pPr>
          </a:lstStyle>
          <a:p>
            <a:pPr>
              <a:defRPr/>
            </a:pPr>
            <a:fld id="{052C6D98-0F3F-4349-985D-B618344FC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E18CA8-D4D0-44E3-937F-4C4B756B8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1" indent="-285708" defTabSz="931726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33" indent="-228567" defTabSz="931726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65" indent="-228567" defTabSz="931726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99" indent="-228567" defTabSz="931726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32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64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98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30" indent="-228567" defTabSz="93172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A59B43-E81F-4E40-B2EA-02BA0B2255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E4808C-033A-4B89-AD0A-9DF856AB4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E1C5BCA-8241-4934-A838-9A5C25BBE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53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273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21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1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2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5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3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8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8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E15E8-0AB8-4DD2-8866-BD691A699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778" indent="-287296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943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426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320" indent="-230154" defTabSz="9317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454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586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0720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7852" indent="-230154" defTabSz="9317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841C2-6BFD-45D3-A03B-2E29A9CBC2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B98C10E6-A803-428E-B3C0-12A77A00A5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9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65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37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09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1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EA7F1-9A1D-47C5-BB37-6A238E0C93D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950002E8-AD78-4487-AB39-FD4A44B7D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967DB64-563E-42B3-BB42-BBB0B64B6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427" tIns="46214" rIns="92427" bIns="46214"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4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CB0B0-1FC7-46D8-8CD4-641BA5DF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1F91-F8F7-4BED-BD6C-9D8DA02D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0CBE1-2CFB-4881-AB44-9708A8BE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770A-EB91-43EA-99AE-CB5C00422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0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73702-FF00-4A13-A541-1E9217F8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0D84-3980-4E56-9108-99873F69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2F77-EE53-4293-80FC-A1BBE534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4932-B5DD-4A89-B73C-62C0C8143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39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6244-7051-4755-A580-BA1B0B88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2815-A53B-4866-95C5-4EAD9829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22E7-C190-4813-80CF-67CFFCDB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89E3-451E-47ED-8CBE-8CCF27D84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3FFF3-345C-4524-9418-E0539EC8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308A-EE4C-4B75-AA36-B5F21DE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BDFD-20B5-477D-8AFF-F5280BC3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1FCC-7724-485D-A250-F9A4EEE24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CE27C-14B0-4DDB-B99B-DF39F1D0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3940-25AE-4171-81CC-FDD8296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D0220-3BC4-4497-BEEC-BFD78ECC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756C-7E66-4A63-B9AA-2815DA2D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4B1E30-D5C9-4EED-8833-B746125F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E92683-A72E-4344-AE5E-74E3BB07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23141-7B2B-44DC-A412-8B8DD9EB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79EE-3CD5-47DF-A14B-5608A933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3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D59B0D-D9BC-4692-875D-04510F8F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83E6E6-6DEF-4BC3-927A-D5C18723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0CCDAF-EC52-4C8B-BB58-E0BFD0CE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5F08-3FB7-44B1-AF8B-24D6BD35C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8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A66E70-BA8F-4600-A455-99EDEABF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846E68-89C0-4EB5-834B-3A51F9CD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00D60-0490-48F0-A2F1-9CC6ECEB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1FE9-3440-4DE8-B272-51882B9FA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775064-4AB3-4F18-A77E-2C9C0CF6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39F6B3-9630-46A1-8C32-F781CE44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ABEA23-B1C1-436E-A4E7-B8D6E495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E839-9D00-40CA-83B0-881DA6B3C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1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BC8905-98D0-4092-B3D9-55E522B3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4995C-9124-4F54-8AF1-4B388308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86B55B-5C45-4BB6-94AC-CD7EABD1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98CE-2E3A-451B-AA33-29591B27C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6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224F3-8ED1-4B40-B7A0-8716BFEB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AA1BE-7A1E-46E5-BF37-1EBED43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757411-52BB-4300-B7E6-B5CC820F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B185-E26B-4B08-941C-F0C393AB7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76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EA4ADC-F43B-4153-9DC5-45AED90FE6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DD376A-C9B4-4999-AF94-66B460D3C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A0CA-F151-4377-B422-B537487C4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D60F7-F23D-431A-BE07-E0ED2A641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84BA-17E2-4674-81E7-E854E4EC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B8A9DE-629B-4ADF-8893-771924945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8000">
              <a:schemeClr val="accent5"/>
            </a:gs>
            <a:gs pos="84000">
              <a:schemeClr val="bg1">
                <a:lumMod val="95000"/>
              </a:schemeClr>
            </a:gs>
            <a:gs pos="91000">
              <a:srgbClr val="AEDE9E"/>
            </a:gs>
            <a:gs pos="66000">
              <a:schemeClr val="bg1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84FD-71EC-4472-BD88-C0045032A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57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84A1F9-78A5-480F-A538-D50EAACFB65D}"/>
              </a:ext>
            </a:extLst>
          </p:cNvPr>
          <p:cNvSpPr/>
          <p:nvPr/>
        </p:nvSpPr>
        <p:spPr>
          <a:xfrm>
            <a:off x="914400" y="2438400"/>
            <a:ext cx="4810125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Behavioral Health in the RHC Setting: A Nine Year Perspective </a:t>
            </a:r>
          </a:p>
        </p:txBody>
      </p:sp>
      <p:sp>
        <p:nvSpPr>
          <p:cNvPr id="13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97332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5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694B2-9130-4FA5-B54F-654C0071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43467"/>
            <a:ext cx="2458090" cy="2979503"/>
          </a:xfrm>
          <a:prstGeom prst="rect">
            <a:avLst/>
          </a:prstGeom>
        </p:spPr>
      </p:pic>
      <p:sp>
        <p:nvSpPr>
          <p:cNvPr id="13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488765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C9CF6-8A38-483E-AD09-40EDBFEC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238350"/>
            <a:ext cx="3030538" cy="1002989"/>
          </a:xfrm>
          <a:prstGeom prst="rect">
            <a:avLst/>
          </a:prstGeom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0ABF6565-1411-43CA-A79D-B0F79569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913313"/>
            <a:ext cx="1847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3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B5BC7-8918-4011-9436-E4F746DECE19}"/>
              </a:ext>
            </a:extLst>
          </p:cNvPr>
          <p:cNvSpPr/>
          <p:nvPr/>
        </p:nvSpPr>
        <p:spPr>
          <a:xfrm>
            <a:off x="394554" y="46657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Assessment and Intervention Codes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522430"/>
            <a:ext cx="2057400" cy="3474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F6233-020D-4D5C-9126-6E9DE6B4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35" y="2514600"/>
            <a:ext cx="8649110" cy="35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95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583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4E2BE-D041-4DBC-9038-7847539F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"/>
            <a:ext cx="7270506" cy="6107226"/>
          </a:xfrm>
          <a:prstGeom prst="rect">
            <a:avLst/>
          </a:prstGeom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82693" y="6473597"/>
            <a:ext cx="420007" cy="273844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7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7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894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E0287-EED6-4319-A0A9-F17A72E0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" y="454260"/>
            <a:ext cx="4131451" cy="5923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E6BCD-959C-4577-8145-1BE6DAF8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05" y="480060"/>
            <a:ext cx="410016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9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191A2E-1FE7-4BCC-BE8E-1A0F7229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76" y="1097280"/>
            <a:ext cx="3847338" cy="466344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92612-8F3B-42CC-9C5D-377D5DF15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27" y="1905000"/>
            <a:ext cx="4153796" cy="2838575"/>
          </a:xfrm>
          <a:prstGeom prst="rect">
            <a:avLst/>
          </a:prstGeom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CC3CA-C542-4503-A445-A0370E206855}"/>
              </a:ext>
            </a:extLst>
          </p:cNvPr>
          <p:cNvSpPr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256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1">
            <a:extLst>
              <a:ext uri="{FF2B5EF4-FFF2-40B4-BE49-F238E27FC236}">
                <a16:creationId xmlns:a16="http://schemas.microsoft.com/office/drawing/2014/main" id="{78C1027A-4140-4445-A0BA-68F73FAB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" y="365125"/>
            <a:ext cx="3840085" cy="16927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Agenda 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01546FF-45D0-4881-8588-3C23B940D9AC}"/>
              </a:ext>
            </a:extLst>
          </p:cNvPr>
          <p:cNvSpPr/>
          <p:nvPr/>
        </p:nvSpPr>
        <p:spPr>
          <a:xfrm>
            <a:off x="381000" y="2362205"/>
            <a:ext cx="4343400" cy="4114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I. Basic encounters and the Co-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occuring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Issues Dimension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II. The Billing Dimension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III. Real Integration in spite of Complexity 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</a:p>
          <a:p>
            <a:pPr marL="914400" marR="0" lvl="2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206365" y="6356350"/>
            <a:ext cx="87439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43032-4290-430E-A406-EEF49E614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9" r="937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649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0589C-E01F-44C3-B8F6-3FE0A4815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" r="1450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5" name="TextBox 1">
            <a:extLst>
              <a:ext uri="{FF2B5EF4-FFF2-40B4-BE49-F238E27FC236}">
                <a16:creationId xmlns:a16="http://schemas.microsoft.com/office/drawing/2014/main" id="{78C1027A-4140-4445-A0BA-68F73FAB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" y="5317240"/>
            <a:ext cx="8408194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Integrating Mental Health into RHCs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E4FE7-81BA-449D-B5DA-03ACF302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85" y="1371600"/>
            <a:ext cx="2658015" cy="17542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DBD049-35C3-4C93-9BF5-1F49EED18270}"/>
              </a:ext>
            </a:extLst>
          </p:cNvPr>
          <p:cNvSpPr/>
          <p:nvPr/>
        </p:nvSpPr>
        <p:spPr>
          <a:xfrm>
            <a:off x="762000" y="2417188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R- Relationships!!!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U- Understanding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R- Reimbursement considerations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A- Adapt...constantly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L- Love your Location (as a provider)</a:t>
            </a:r>
          </a:p>
        </p:txBody>
      </p:sp>
    </p:spTree>
    <p:extLst>
      <p:ext uri="{BB962C8B-B14F-4D97-AF65-F5344CB8AC3E}">
        <p14:creationId xmlns:p14="http://schemas.microsoft.com/office/powerpoint/2010/main" val="26487997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B4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BEB6C-1140-4B62-BB3B-AE6C859A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28" y="1305975"/>
            <a:ext cx="7308222" cy="49944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391AB-7151-49E0-827A-26B8634E70AE}"/>
              </a:ext>
            </a:extLst>
          </p:cNvPr>
          <p:cNvSpPr/>
          <p:nvPr/>
        </p:nvSpPr>
        <p:spPr>
          <a:xfrm>
            <a:off x="533400" y="480060"/>
            <a:ext cx="807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Providers</a:t>
            </a:r>
          </a:p>
        </p:txBody>
      </p:sp>
    </p:spTree>
    <p:extLst>
      <p:ext uri="{BB962C8B-B14F-4D97-AF65-F5344CB8AC3E}">
        <p14:creationId xmlns:p14="http://schemas.microsoft.com/office/powerpoint/2010/main" val="31229230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6C670-A673-4C32-B96A-54D4E44FEE0C}"/>
              </a:ext>
            </a:extLst>
          </p:cNvPr>
          <p:cNvSpPr txBox="1"/>
          <p:nvPr/>
        </p:nvSpPr>
        <p:spPr>
          <a:xfrm>
            <a:off x="394554" y="46657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Mental Health Visits – Per Chapter 13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5E5F0C0-77C3-4212-BC68-C53CAB3CC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20" y="2509911"/>
            <a:ext cx="7075879" cy="4162742"/>
          </a:xfrm>
          <a:prstGeom prst="rect">
            <a:avLst/>
          </a:prstGeom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522430"/>
            <a:ext cx="2057400" cy="347472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68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6C670-A673-4C32-B96A-54D4E44FEE0C}"/>
              </a:ext>
            </a:extLst>
          </p:cNvPr>
          <p:cNvSpPr txBox="1"/>
          <p:nvPr/>
        </p:nvSpPr>
        <p:spPr>
          <a:xfrm>
            <a:off x="394554" y="46657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Mental Health Visits – Per Chapter 13 (p.2)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161144-1DC8-44D2-97E2-57111C20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2902420"/>
            <a:ext cx="8980554" cy="3345980"/>
          </a:xfrm>
          <a:prstGeom prst="rect">
            <a:avLst/>
          </a:prstGeom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522430"/>
            <a:ext cx="2057400" cy="347472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658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6C670-A673-4C32-B96A-54D4E44FEE0C}"/>
              </a:ext>
            </a:extLst>
          </p:cNvPr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Psychiatric Codes for Behavioral Health Services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81FB30-3A21-4FD5-B3EF-F3EE152D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762000"/>
            <a:ext cx="5575208" cy="5156413"/>
          </a:xfrm>
          <a:prstGeom prst="rect">
            <a:avLst/>
          </a:prstGeom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93266" y="6356350"/>
            <a:ext cx="1022083" cy="36512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34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E7574-8DD8-4CC3-B435-0342AD661B10}"/>
              </a:ext>
            </a:extLst>
          </p:cNvPr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E &amp; M Codes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3A0F01-4B15-4E38-B0B7-DE423886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1295401"/>
            <a:ext cx="5451040" cy="4191000"/>
          </a:xfrm>
          <a:prstGeom prst="rect">
            <a:avLst/>
          </a:prstGeom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8C666B09-C398-4EC8-94F8-4DC644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93266" y="6356350"/>
            <a:ext cx="1022083" cy="36512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A1B72F-52DA-4231-B2EF-0F831E376EB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AF8D7248-6174-470A-B918-D1841F6A9201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0" y="521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CE26E70-A391-4C55-B95F-24B9F6FD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7315200"/>
            <a:ext cx="61722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68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12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400" indent="-609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466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135</Words>
  <Application>Microsoft Office PowerPoint</Application>
  <PresentationFormat>On-screen Show (4:3)</PresentationFormat>
  <Paragraphs>55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Lynn</dc:creator>
  <cp:lastModifiedBy>Mark Lynn</cp:lastModifiedBy>
  <cp:revision>3</cp:revision>
  <dcterms:created xsi:type="dcterms:W3CDTF">2019-10-23T12:53:38Z</dcterms:created>
  <dcterms:modified xsi:type="dcterms:W3CDTF">2020-01-13T18:19:14Z</dcterms:modified>
</cp:coreProperties>
</file>