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82" r:id="rId2"/>
    <p:sldId id="273" r:id="rId3"/>
    <p:sldId id="274" r:id="rId4"/>
    <p:sldId id="278" r:id="rId5"/>
    <p:sldId id="257" r:id="rId6"/>
    <p:sldId id="264" r:id="rId7"/>
    <p:sldId id="259" r:id="rId8"/>
    <p:sldId id="260" r:id="rId9"/>
    <p:sldId id="261" r:id="rId10"/>
    <p:sldId id="262" r:id="rId11"/>
    <p:sldId id="263" r:id="rId12"/>
    <p:sldId id="265" r:id="rId13"/>
    <p:sldId id="266" r:id="rId14"/>
    <p:sldId id="267" r:id="rId15"/>
    <p:sldId id="268" r:id="rId16"/>
    <p:sldId id="269" r:id="rId17"/>
    <p:sldId id="270" r:id="rId18"/>
    <p:sldId id="279" r:id="rId19"/>
    <p:sldId id="275" r:id="rId20"/>
    <p:sldId id="276" r:id="rId21"/>
    <p:sldId id="280" r:id="rId22"/>
    <p:sldId id="277" r:id="rId23"/>
    <p:sldId id="281" r:id="rId24"/>
    <p:sldId id="271" r:id="rId2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77" d="100"/>
          <a:sy n="77" d="100"/>
        </p:scale>
        <p:origin x="72" y="1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1DB334-462F-4BD2-B03B-AF8DE677E191}"/>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9BBCB7-B335-4E51-A1FB-FDCDAE5153CB}"/>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A5B6CF42-48D5-447B-92E3-3F27E112FC40}" type="datetime1">
              <a:rPr lang="en-US" smtClean="0"/>
              <a:t>11/8/2022</a:t>
            </a:fld>
            <a:endParaRPr lang="en-US"/>
          </a:p>
        </p:txBody>
      </p:sp>
      <p:sp>
        <p:nvSpPr>
          <p:cNvPr id="4" name="Footer Placeholder 3">
            <a:extLst>
              <a:ext uri="{FF2B5EF4-FFF2-40B4-BE49-F238E27FC236}">
                <a16:creationId xmlns:a16="http://schemas.microsoft.com/office/drawing/2014/main" id="{8E9A9A7A-7814-47A9-ACEE-FA87D8C876CE}"/>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600C90D-9A72-47BE-BE93-E4FD22B28233}"/>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51574031-0ADD-49DF-9B6E-83918D7EA8CA}" type="slidenum">
              <a:rPr lang="en-US" smtClean="0"/>
              <a:t>‹#›</a:t>
            </a:fld>
            <a:endParaRPr lang="en-US"/>
          </a:p>
        </p:txBody>
      </p:sp>
    </p:spTree>
    <p:extLst>
      <p:ext uri="{BB962C8B-B14F-4D97-AF65-F5344CB8AC3E}">
        <p14:creationId xmlns:p14="http://schemas.microsoft.com/office/powerpoint/2010/main" val="27666664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D53DFFE-31D5-4A40-9DB7-94C4446110B1}" type="datetime1">
              <a:rPr lang="en-US" smtClean="0"/>
              <a:t>11/8/2022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FED0AE5-492F-46C2-A359-2A31BB6EF358}" type="slidenum">
              <a:rPr lang="en-US" smtClean="0"/>
              <a:t>‹#›</a:t>
            </a:fld>
            <a:endParaRPr lang="en-US"/>
          </a:p>
        </p:txBody>
      </p:sp>
    </p:spTree>
    <p:extLst>
      <p:ext uri="{BB962C8B-B14F-4D97-AF65-F5344CB8AC3E}">
        <p14:creationId xmlns:p14="http://schemas.microsoft.com/office/powerpoint/2010/main" val="36218953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026E7F-0CA8-423B-B3E6-B3BDAA222772}"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3F8B4-DA25-4578-A835-840CB4C95789}" type="slidenum">
              <a:rPr lang="en-US" smtClean="0"/>
              <a:t>‹#›</a:t>
            </a:fld>
            <a:endParaRPr lang="en-US"/>
          </a:p>
        </p:txBody>
      </p:sp>
    </p:spTree>
    <p:extLst>
      <p:ext uri="{BB962C8B-B14F-4D97-AF65-F5344CB8AC3E}">
        <p14:creationId xmlns:p14="http://schemas.microsoft.com/office/powerpoint/2010/main" val="60551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BC45A-484F-464D-8775-94A0AAE9693F}"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3F8B4-DA25-4578-A835-840CB4C95789}" type="slidenum">
              <a:rPr lang="en-US" smtClean="0"/>
              <a:t>‹#›</a:t>
            </a:fld>
            <a:endParaRPr lang="en-US"/>
          </a:p>
        </p:txBody>
      </p:sp>
    </p:spTree>
    <p:extLst>
      <p:ext uri="{BB962C8B-B14F-4D97-AF65-F5344CB8AC3E}">
        <p14:creationId xmlns:p14="http://schemas.microsoft.com/office/powerpoint/2010/main" val="353051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A209DC-25F6-4CD9-8F1F-5EBD84A5A4EC}"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3F8B4-DA25-4578-A835-840CB4C9578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5235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9271FB-64E1-42D7-B3FF-002504CE6904}"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3F8B4-DA25-4578-A835-840CB4C95789}" type="slidenum">
              <a:rPr lang="en-US" smtClean="0"/>
              <a:t>‹#›</a:t>
            </a:fld>
            <a:endParaRPr lang="en-US"/>
          </a:p>
        </p:txBody>
      </p:sp>
    </p:spTree>
    <p:extLst>
      <p:ext uri="{BB962C8B-B14F-4D97-AF65-F5344CB8AC3E}">
        <p14:creationId xmlns:p14="http://schemas.microsoft.com/office/powerpoint/2010/main" val="2560255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D9C88E-2E16-4A7A-882A-05CCC8604375}"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3F8B4-DA25-4578-A835-840CB4C9578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9137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F6C6A-8DDA-4C17-B6DE-CB779D853B88}"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3F8B4-DA25-4578-A835-840CB4C95789}" type="slidenum">
              <a:rPr lang="en-US" smtClean="0"/>
              <a:t>‹#›</a:t>
            </a:fld>
            <a:endParaRPr lang="en-US"/>
          </a:p>
        </p:txBody>
      </p:sp>
    </p:spTree>
    <p:extLst>
      <p:ext uri="{BB962C8B-B14F-4D97-AF65-F5344CB8AC3E}">
        <p14:creationId xmlns:p14="http://schemas.microsoft.com/office/powerpoint/2010/main" val="764966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89C087-D5F7-497A-B6B6-5174C8A4C233}"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3F8B4-DA25-4578-A835-840CB4C95789}" type="slidenum">
              <a:rPr lang="en-US" smtClean="0"/>
              <a:t>‹#›</a:t>
            </a:fld>
            <a:endParaRPr lang="en-US"/>
          </a:p>
        </p:txBody>
      </p:sp>
    </p:spTree>
    <p:extLst>
      <p:ext uri="{BB962C8B-B14F-4D97-AF65-F5344CB8AC3E}">
        <p14:creationId xmlns:p14="http://schemas.microsoft.com/office/powerpoint/2010/main" val="3542665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DA3E11-D5B0-46C0-8F6D-ED8D17078438}"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3F8B4-DA25-4578-A835-840CB4C95789}" type="slidenum">
              <a:rPr lang="en-US" smtClean="0"/>
              <a:t>‹#›</a:t>
            </a:fld>
            <a:endParaRPr lang="en-US"/>
          </a:p>
        </p:txBody>
      </p:sp>
    </p:spTree>
    <p:extLst>
      <p:ext uri="{BB962C8B-B14F-4D97-AF65-F5344CB8AC3E}">
        <p14:creationId xmlns:p14="http://schemas.microsoft.com/office/powerpoint/2010/main" val="404644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3D898-6C3E-4720-8EFE-78CEE9BBD848}"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3F8B4-DA25-4578-A835-840CB4C95789}" type="slidenum">
              <a:rPr lang="en-US" smtClean="0"/>
              <a:t>‹#›</a:t>
            </a:fld>
            <a:endParaRPr lang="en-US"/>
          </a:p>
        </p:txBody>
      </p:sp>
    </p:spTree>
    <p:extLst>
      <p:ext uri="{BB962C8B-B14F-4D97-AF65-F5344CB8AC3E}">
        <p14:creationId xmlns:p14="http://schemas.microsoft.com/office/powerpoint/2010/main" val="281091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CDF518-A424-44B0-8906-422298504B02}"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3F8B4-DA25-4578-A835-840CB4C95789}" type="slidenum">
              <a:rPr lang="en-US" smtClean="0"/>
              <a:t>‹#›</a:t>
            </a:fld>
            <a:endParaRPr lang="en-US"/>
          </a:p>
        </p:txBody>
      </p:sp>
    </p:spTree>
    <p:extLst>
      <p:ext uri="{BB962C8B-B14F-4D97-AF65-F5344CB8AC3E}">
        <p14:creationId xmlns:p14="http://schemas.microsoft.com/office/powerpoint/2010/main" val="17883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005751-37E6-47D6-98E1-28D183CF2FAF}" type="datetime1">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3F8B4-DA25-4578-A835-840CB4C95789}" type="slidenum">
              <a:rPr lang="en-US" smtClean="0"/>
              <a:t>‹#›</a:t>
            </a:fld>
            <a:endParaRPr lang="en-US"/>
          </a:p>
        </p:txBody>
      </p:sp>
    </p:spTree>
    <p:extLst>
      <p:ext uri="{BB962C8B-B14F-4D97-AF65-F5344CB8AC3E}">
        <p14:creationId xmlns:p14="http://schemas.microsoft.com/office/powerpoint/2010/main" val="4035032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1DF326-ADB6-4004-B49E-D037EE62317C}" type="datetime1">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03F8B4-DA25-4578-A835-840CB4C95789}" type="slidenum">
              <a:rPr lang="en-US" smtClean="0"/>
              <a:t>‹#›</a:t>
            </a:fld>
            <a:endParaRPr lang="en-US"/>
          </a:p>
        </p:txBody>
      </p:sp>
    </p:spTree>
    <p:extLst>
      <p:ext uri="{BB962C8B-B14F-4D97-AF65-F5344CB8AC3E}">
        <p14:creationId xmlns:p14="http://schemas.microsoft.com/office/powerpoint/2010/main" val="221342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9AC062-AD43-4736-9D88-40ACF438E07B}" type="datetime1">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03F8B4-DA25-4578-A835-840CB4C95789}" type="slidenum">
              <a:rPr lang="en-US" smtClean="0"/>
              <a:t>‹#›</a:t>
            </a:fld>
            <a:endParaRPr lang="en-US"/>
          </a:p>
        </p:txBody>
      </p:sp>
    </p:spTree>
    <p:extLst>
      <p:ext uri="{BB962C8B-B14F-4D97-AF65-F5344CB8AC3E}">
        <p14:creationId xmlns:p14="http://schemas.microsoft.com/office/powerpoint/2010/main" val="181749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9E5D8-0624-47E4-B937-1E6344E93B0F}" type="datetime1">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03F8B4-DA25-4578-A835-840CB4C95789}" type="slidenum">
              <a:rPr lang="en-US" smtClean="0"/>
              <a:t>‹#›</a:t>
            </a:fld>
            <a:endParaRPr lang="en-US"/>
          </a:p>
        </p:txBody>
      </p:sp>
    </p:spTree>
    <p:extLst>
      <p:ext uri="{BB962C8B-B14F-4D97-AF65-F5344CB8AC3E}">
        <p14:creationId xmlns:p14="http://schemas.microsoft.com/office/powerpoint/2010/main" val="241625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D19986-55F4-405C-A905-A7977EE24DF6}" type="datetime1">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3F8B4-DA25-4578-A835-840CB4C95789}" type="slidenum">
              <a:rPr lang="en-US" smtClean="0"/>
              <a:t>‹#›</a:t>
            </a:fld>
            <a:endParaRPr lang="en-US"/>
          </a:p>
        </p:txBody>
      </p:sp>
    </p:spTree>
    <p:extLst>
      <p:ext uri="{BB962C8B-B14F-4D97-AF65-F5344CB8AC3E}">
        <p14:creationId xmlns:p14="http://schemas.microsoft.com/office/powerpoint/2010/main" val="42375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26932C-333D-483B-B04E-7186442D785F}" type="datetime1">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3F8B4-DA25-4578-A835-840CB4C95789}" type="slidenum">
              <a:rPr lang="en-US" smtClean="0"/>
              <a:t>‹#›</a:t>
            </a:fld>
            <a:endParaRPr lang="en-US"/>
          </a:p>
        </p:txBody>
      </p:sp>
    </p:spTree>
    <p:extLst>
      <p:ext uri="{BB962C8B-B14F-4D97-AF65-F5344CB8AC3E}">
        <p14:creationId xmlns:p14="http://schemas.microsoft.com/office/powerpoint/2010/main" val="298283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607677-EA2D-4F64-BCF7-E6674BBAB7B5}" type="datetime1">
              <a:rPr lang="en-US" smtClean="0"/>
              <a:t>11/8/2022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403F8B4-DA25-4578-A835-840CB4C95789}" type="slidenum">
              <a:rPr lang="en-US" smtClean="0"/>
              <a:t>‹#›</a:t>
            </a:fld>
            <a:endParaRPr lang="en-US"/>
          </a:p>
        </p:txBody>
      </p:sp>
    </p:spTree>
    <p:extLst>
      <p:ext uri="{BB962C8B-B14F-4D97-AF65-F5344CB8AC3E}">
        <p14:creationId xmlns:p14="http://schemas.microsoft.com/office/powerpoint/2010/main" val="3821499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ruralhealthclinic.com/" TargetMode="External"/><Relationship Id="rId2" Type="http://schemas.openxmlformats.org/officeDocument/2006/relationships/hyperlink" Target="mailto:dani.gilbert@outlook.com" TargetMode="Externa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ome.idm.cms.gov/"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D7F97-6B68-B99B-C3E6-157332E7646A}"/>
              </a:ext>
            </a:extLst>
          </p:cNvPr>
          <p:cNvSpPr>
            <a:spLocks noGrp="1"/>
          </p:cNvSpPr>
          <p:nvPr>
            <p:ph type="ctrTitle"/>
          </p:nvPr>
        </p:nvSpPr>
        <p:spPr/>
        <p:txBody>
          <a:bodyPr/>
          <a:lstStyle/>
          <a:p>
            <a:r>
              <a:rPr lang="en-US" sz="4800" b="1" dirty="0"/>
              <a:t>RHC Cost Report Planning (Year-End)</a:t>
            </a:r>
            <a:endParaRPr lang="en-US" sz="4800" dirty="0"/>
          </a:p>
        </p:txBody>
      </p:sp>
      <p:sp>
        <p:nvSpPr>
          <p:cNvPr id="3" name="Subtitle 2">
            <a:extLst>
              <a:ext uri="{FF2B5EF4-FFF2-40B4-BE49-F238E27FC236}">
                <a16:creationId xmlns:a16="http://schemas.microsoft.com/office/drawing/2014/main" id="{21657A39-D52D-A350-3104-57D21DDA7D8C}"/>
              </a:ext>
            </a:extLst>
          </p:cNvPr>
          <p:cNvSpPr>
            <a:spLocks noGrp="1"/>
          </p:cNvSpPr>
          <p:nvPr>
            <p:ph type="subTitle" idx="1"/>
          </p:nvPr>
        </p:nvSpPr>
        <p:spPr/>
        <p:txBody>
          <a:bodyPr/>
          <a:lstStyle/>
          <a:p>
            <a:endParaRPr lang="en-US"/>
          </a:p>
        </p:txBody>
      </p:sp>
      <p:pic>
        <p:nvPicPr>
          <p:cNvPr id="4" name="Picture 3" descr="Logo, company name&#10;&#10;Description automatically generated">
            <a:extLst>
              <a:ext uri="{FF2B5EF4-FFF2-40B4-BE49-F238E27FC236}">
                <a16:creationId xmlns:a16="http://schemas.microsoft.com/office/drawing/2014/main" id="{5FD85357-1184-0C16-AF68-FA53ADE0D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329382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C2FFD-EB00-4CF3-8B29-877BCB114FC2}"/>
              </a:ext>
            </a:extLst>
          </p:cNvPr>
          <p:cNvSpPr>
            <a:spLocks noGrp="1"/>
          </p:cNvSpPr>
          <p:nvPr>
            <p:ph type="title"/>
          </p:nvPr>
        </p:nvSpPr>
        <p:spPr/>
        <p:txBody>
          <a:bodyPr>
            <a:normAutofit/>
          </a:bodyPr>
          <a:lstStyle/>
          <a:p>
            <a:pPr algn="ctr"/>
            <a:r>
              <a:rPr lang="en-US" b="1" dirty="0"/>
              <a:t>Identity Management (IDM) System</a:t>
            </a:r>
            <a:br>
              <a:rPr lang="en-US" b="1" dirty="0"/>
            </a:br>
            <a:r>
              <a:rPr lang="en-US" sz="3200" dirty="0"/>
              <a:t>How to Create a New User Account</a:t>
            </a:r>
            <a:endParaRPr lang="en-US" dirty="0"/>
          </a:p>
        </p:txBody>
      </p:sp>
      <p:sp>
        <p:nvSpPr>
          <p:cNvPr id="5" name="Content Placeholder 4">
            <a:extLst>
              <a:ext uri="{FF2B5EF4-FFF2-40B4-BE49-F238E27FC236}">
                <a16:creationId xmlns:a16="http://schemas.microsoft.com/office/drawing/2014/main" id="{D13149E0-A532-49B7-B019-BF02D779327C}"/>
              </a:ext>
            </a:extLst>
          </p:cNvPr>
          <p:cNvSpPr>
            <a:spLocks noGrp="1"/>
          </p:cNvSpPr>
          <p:nvPr>
            <p:ph sz="half" idx="1"/>
          </p:nvPr>
        </p:nvSpPr>
        <p:spPr>
          <a:xfrm>
            <a:off x="677334" y="2160589"/>
            <a:ext cx="5033510" cy="4165396"/>
          </a:xfrm>
        </p:spPr>
        <p:txBody>
          <a:bodyPr>
            <a:normAutofit fontScale="92500" lnSpcReduction="20000"/>
          </a:bodyPr>
          <a:lstStyle/>
          <a:p>
            <a:pPr marL="457200" indent="-457200">
              <a:buFont typeface="+mj-lt"/>
              <a:buAutoNum type="arabicPeriod" startAt="8"/>
            </a:pPr>
            <a:r>
              <a:rPr lang="en-US" dirty="0"/>
              <a:t>Enter the desired </a:t>
            </a:r>
            <a:r>
              <a:rPr lang="en-US" b="1" dirty="0"/>
              <a:t>User ID</a:t>
            </a:r>
            <a:r>
              <a:rPr lang="en-US" dirty="0"/>
              <a:t>, </a:t>
            </a:r>
            <a:r>
              <a:rPr lang="en-US" b="1" dirty="0"/>
              <a:t>Password</a:t>
            </a:r>
            <a:r>
              <a:rPr lang="en-US" dirty="0"/>
              <a:t> and </a:t>
            </a:r>
            <a:r>
              <a:rPr lang="en-US" b="1" dirty="0"/>
              <a:t>Confirm</a:t>
            </a:r>
            <a:r>
              <a:rPr lang="en-US" dirty="0"/>
              <a:t> </a:t>
            </a:r>
            <a:r>
              <a:rPr lang="en-US" b="1" dirty="0"/>
              <a:t>Password</a:t>
            </a:r>
            <a:r>
              <a:rPr lang="en-US" dirty="0"/>
              <a:t>.</a:t>
            </a:r>
          </a:p>
          <a:p>
            <a:pPr marL="685800" lvl="1"/>
            <a:r>
              <a:rPr lang="en-US" sz="1500" dirty="0"/>
              <a:t>The Password and Confirm Password must match.</a:t>
            </a:r>
          </a:p>
          <a:p>
            <a:pPr marL="400050" lvl="1" indent="0">
              <a:buNone/>
            </a:pPr>
            <a:endParaRPr lang="en-US" dirty="0"/>
          </a:p>
          <a:p>
            <a:pPr marL="457200" indent="-457200">
              <a:buFont typeface="+mj-lt"/>
              <a:buAutoNum type="arabicPeriod" startAt="8"/>
            </a:pPr>
            <a:r>
              <a:rPr lang="en-US" dirty="0"/>
              <a:t>Select a </a:t>
            </a:r>
            <a:r>
              <a:rPr lang="en-US" b="1" dirty="0"/>
              <a:t>Security Question </a:t>
            </a:r>
            <a:r>
              <a:rPr lang="en-US" dirty="0"/>
              <a:t>from the list.</a:t>
            </a:r>
          </a:p>
          <a:p>
            <a:pPr marL="685800" lvl="1"/>
            <a:r>
              <a:rPr lang="en-US" sz="1500" dirty="0"/>
              <a:t>Type the security question answer into the Answer dialog box.</a:t>
            </a:r>
          </a:p>
          <a:p>
            <a:pPr marL="400050" lvl="1" indent="0">
              <a:buNone/>
            </a:pPr>
            <a:endParaRPr lang="en-US" dirty="0"/>
          </a:p>
          <a:p>
            <a:pPr marL="457200" indent="-457200">
              <a:buFont typeface="+mj-lt"/>
              <a:buAutoNum type="arabicPeriod" startAt="8"/>
            </a:pPr>
            <a:r>
              <a:rPr lang="en-US" dirty="0"/>
              <a:t>Click the </a:t>
            </a:r>
            <a:r>
              <a:rPr lang="en-US" b="1" i="1" dirty="0"/>
              <a:t>Submit</a:t>
            </a:r>
            <a:r>
              <a:rPr lang="en-US" dirty="0"/>
              <a:t> button to submit the account registration request. The system will display a message that indicates the account was successfully created.</a:t>
            </a:r>
          </a:p>
          <a:p>
            <a:pPr marL="0" indent="0">
              <a:buNone/>
            </a:pPr>
            <a:endParaRPr lang="en-US" dirty="0"/>
          </a:p>
          <a:p>
            <a:pPr marL="457200" indent="-457200">
              <a:buFont typeface="+mj-lt"/>
              <a:buAutoNum type="arabicPeriod" startAt="11"/>
            </a:pPr>
            <a:r>
              <a:rPr lang="en-US" dirty="0"/>
              <a:t>Click the </a:t>
            </a:r>
            <a:r>
              <a:rPr lang="en-US" b="1" i="1" dirty="0"/>
              <a:t>Return</a:t>
            </a:r>
            <a:r>
              <a:rPr lang="en-US" dirty="0"/>
              <a:t> button. </a:t>
            </a:r>
          </a:p>
        </p:txBody>
      </p:sp>
      <p:pic>
        <p:nvPicPr>
          <p:cNvPr id="6" name="Content Placeholder 5">
            <a:extLst>
              <a:ext uri="{FF2B5EF4-FFF2-40B4-BE49-F238E27FC236}">
                <a16:creationId xmlns:a16="http://schemas.microsoft.com/office/drawing/2014/main" id="{A45EF744-C4CA-4E51-8923-3F1C2956836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5881967" y="2752604"/>
            <a:ext cx="2539956" cy="2650963"/>
          </a:xfrm>
        </p:spPr>
      </p:pic>
      <p:pic>
        <p:nvPicPr>
          <p:cNvPr id="2" name="Picture 1" descr="Logo, company name&#10;&#10;Description automatically generated">
            <a:extLst>
              <a:ext uri="{FF2B5EF4-FFF2-40B4-BE49-F238E27FC236}">
                <a16:creationId xmlns:a16="http://schemas.microsoft.com/office/drawing/2014/main" id="{EC4AE669-303A-6D83-C9C0-75C808CC3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3941265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FD16-8B87-492E-BE4C-AFF60A3FECE0}"/>
              </a:ext>
            </a:extLst>
          </p:cNvPr>
          <p:cNvSpPr>
            <a:spLocks noGrp="1"/>
          </p:cNvSpPr>
          <p:nvPr>
            <p:ph type="title"/>
          </p:nvPr>
        </p:nvSpPr>
        <p:spPr/>
        <p:txBody>
          <a:bodyPr/>
          <a:lstStyle/>
          <a:p>
            <a:pPr algn="ctr"/>
            <a:r>
              <a:rPr lang="en-US" b="1" dirty="0"/>
              <a:t>Identity Management (IDM) System</a:t>
            </a:r>
            <a:br>
              <a:rPr lang="en-US" b="1" dirty="0"/>
            </a:br>
            <a:r>
              <a:rPr lang="en-US" sz="3200" dirty="0"/>
              <a:t>IDM Self Service Dashboard (Overview)</a:t>
            </a:r>
            <a:endParaRPr lang="en-US" dirty="0"/>
          </a:p>
        </p:txBody>
      </p:sp>
      <p:sp>
        <p:nvSpPr>
          <p:cNvPr id="3" name="Content Placeholder 2">
            <a:extLst>
              <a:ext uri="{FF2B5EF4-FFF2-40B4-BE49-F238E27FC236}">
                <a16:creationId xmlns:a16="http://schemas.microsoft.com/office/drawing/2014/main" id="{51741C36-24B1-4016-87AA-E2AEA1C65D9A}"/>
              </a:ext>
            </a:extLst>
          </p:cNvPr>
          <p:cNvSpPr>
            <a:spLocks noGrp="1"/>
          </p:cNvSpPr>
          <p:nvPr>
            <p:ph sz="half" idx="1"/>
          </p:nvPr>
        </p:nvSpPr>
        <p:spPr>
          <a:xfrm>
            <a:off x="677334" y="2160589"/>
            <a:ext cx="8607982" cy="1197753"/>
          </a:xfrm>
        </p:spPr>
        <p:txBody>
          <a:bodyPr>
            <a:normAutofit/>
          </a:bodyPr>
          <a:lstStyle/>
          <a:p>
            <a:pPr marL="0" indent="0">
              <a:buNone/>
            </a:pPr>
            <a:r>
              <a:rPr lang="en-US" sz="2000" dirty="0"/>
              <a:t>The IDM Self Service Dashboard provides access to functions that allow users to manage their user profile, request new applications, and manage roles for applications to which they have been granted access.</a:t>
            </a:r>
          </a:p>
        </p:txBody>
      </p:sp>
      <p:pic>
        <p:nvPicPr>
          <p:cNvPr id="6" name="Content Placeholder 5" descr="Graphical user interface, application&#10;&#10;Description automatically generated">
            <a:extLst>
              <a:ext uri="{FF2B5EF4-FFF2-40B4-BE49-F238E27FC236}">
                <a16:creationId xmlns:a16="http://schemas.microsoft.com/office/drawing/2014/main" id="{5B9D5002-0E8D-4CFF-8038-CE70A4C4AD8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80415" y="3365500"/>
            <a:ext cx="7806386" cy="2511405"/>
          </a:xfrm>
        </p:spPr>
      </p:pic>
      <p:pic>
        <p:nvPicPr>
          <p:cNvPr id="4" name="Picture 3" descr="Logo, company name&#10;&#10;Description automatically generated">
            <a:extLst>
              <a:ext uri="{FF2B5EF4-FFF2-40B4-BE49-F238E27FC236}">
                <a16:creationId xmlns:a16="http://schemas.microsoft.com/office/drawing/2014/main" id="{A702931D-6ECE-4E53-7F7A-02D2673C3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275772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C2FFD-EB00-4CF3-8B29-877BCB114FC2}"/>
              </a:ext>
            </a:extLst>
          </p:cNvPr>
          <p:cNvSpPr>
            <a:spLocks noGrp="1"/>
          </p:cNvSpPr>
          <p:nvPr>
            <p:ph type="title"/>
          </p:nvPr>
        </p:nvSpPr>
        <p:spPr/>
        <p:txBody>
          <a:bodyPr>
            <a:normAutofit fontScale="90000"/>
          </a:bodyPr>
          <a:lstStyle/>
          <a:p>
            <a:pPr algn="ctr"/>
            <a:r>
              <a:rPr lang="en-US" b="1" dirty="0"/>
              <a:t>Identity Management (IDM) System</a:t>
            </a:r>
            <a:br>
              <a:rPr lang="en-US" b="1" dirty="0"/>
            </a:br>
            <a:r>
              <a:rPr lang="en-US" sz="3200" dirty="0"/>
              <a:t>How to Request a Role for a New Application</a:t>
            </a:r>
            <a:br>
              <a:rPr lang="en-US" sz="3200" dirty="0"/>
            </a:br>
            <a:endParaRPr lang="en-US" dirty="0"/>
          </a:p>
        </p:txBody>
      </p:sp>
      <p:sp>
        <p:nvSpPr>
          <p:cNvPr id="5" name="Content Placeholder 4">
            <a:extLst>
              <a:ext uri="{FF2B5EF4-FFF2-40B4-BE49-F238E27FC236}">
                <a16:creationId xmlns:a16="http://schemas.microsoft.com/office/drawing/2014/main" id="{D13149E0-A532-49B7-B019-BF02D779327C}"/>
              </a:ext>
            </a:extLst>
          </p:cNvPr>
          <p:cNvSpPr>
            <a:spLocks noGrp="1"/>
          </p:cNvSpPr>
          <p:nvPr>
            <p:ph sz="half" idx="1"/>
          </p:nvPr>
        </p:nvSpPr>
        <p:spPr>
          <a:xfrm>
            <a:off x="677334" y="2160588"/>
            <a:ext cx="4617873" cy="4290087"/>
          </a:xfrm>
        </p:spPr>
        <p:txBody>
          <a:bodyPr/>
          <a:lstStyle/>
          <a:p>
            <a:pPr marL="457200" indent="-457200">
              <a:buFont typeface="+mj-lt"/>
              <a:buAutoNum type="arabicPeriod"/>
            </a:pPr>
            <a:r>
              <a:rPr lang="en-US" dirty="0"/>
              <a:t>Click the </a:t>
            </a:r>
            <a:r>
              <a:rPr lang="en-US" b="1" i="1" dirty="0"/>
              <a:t>Role Request </a:t>
            </a:r>
            <a:r>
              <a:rPr lang="en-US" dirty="0"/>
              <a:t>button.</a:t>
            </a:r>
          </a:p>
          <a:p>
            <a:pPr marL="0" indent="0">
              <a:buNone/>
            </a:pPr>
            <a:endParaRPr lang="en-US" dirty="0"/>
          </a:p>
          <a:p>
            <a:pPr marL="457200" indent="-457200">
              <a:buFont typeface="+mj-lt"/>
              <a:buAutoNum type="arabicPeriod" startAt="2"/>
            </a:pPr>
            <a:r>
              <a:rPr lang="en-US" dirty="0"/>
              <a:t>Select an application (PS&amp;R/STAR). The Select a Role menu appears after an application is selected.</a:t>
            </a:r>
          </a:p>
          <a:p>
            <a:pPr marL="857250" lvl="1" indent="-457200"/>
            <a:r>
              <a:rPr lang="en-US" dirty="0"/>
              <a:t>You will want to select either ‘PS&amp;R Security Official’ or ‘PS&amp;R User’, depending on if someone from your clinic is already set up with access.</a:t>
            </a:r>
          </a:p>
          <a:p>
            <a:pPr marL="400050" lvl="1" indent="0">
              <a:buNone/>
            </a:pPr>
            <a:endParaRPr lang="en-US" dirty="0"/>
          </a:p>
          <a:p>
            <a:pPr marL="457200" indent="-457200">
              <a:buFont typeface="+mj-lt"/>
              <a:buAutoNum type="arabicPeriod" startAt="2"/>
            </a:pPr>
            <a:r>
              <a:rPr lang="en-US" dirty="0"/>
              <a:t>Select a role. The Remote Identity Proofing (RIDP) terms and conditions appear after role is selected.</a:t>
            </a:r>
          </a:p>
        </p:txBody>
      </p:sp>
      <p:pic>
        <p:nvPicPr>
          <p:cNvPr id="8" name="Content Placeholder 7" descr="Graphical user interface, text, application, email&#10;&#10;Description automatically generated">
            <a:extLst>
              <a:ext uri="{FF2B5EF4-FFF2-40B4-BE49-F238E27FC236}">
                <a16:creationId xmlns:a16="http://schemas.microsoft.com/office/drawing/2014/main" id="{2AB35996-E00B-4495-8599-8BC568AF0EA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86895" y="2094087"/>
            <a:ext cx="3491345" cy="3785480"/>
          </a:xfrm>
        </p:spPr>
      </p:pic>
      <p:pic>
        <p:nvPicPr>
          <p:cNvPr id="2" name="Picture 1" descr="Logo, company name&#10;&#10;Description automatically generated">
            <a:extLst>
              <a:ext uri="{FF2B5EF4-FFF2-40B4-BE49-F238E27FC236}">
                <a16:creationId xmlns:a16="http://schemas.microsoft.com/office/drawing/2014/main" id="{76DF2C1B-C0B6-98A6-6C77-35808219A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2303502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C2FFD-EB00-4CF3-8B29-877BCB114FC2}"/>
              </a:ext>
            </a:extLst>
          </p:cNvPr>
          <p:cNvSpPr>
            <a:spLocks noGrp="1"/>
          </p:cNvSpPr>
          <p:nvPr>
            <p:ph type="title"/>
          </p:nvPr>
        </p:nvSpPr>
        <p:spPr/>
        <p:txBody>
          <a:bodyPr>
            <a:normAutofit fontScale="90000"/>
          </a:bodyPr>
          <a:lstStyle/>
          <a:p>
            <a:pPr algn="ctr"/>
            <a:r>
              <a:rPr lang="en-US" b="1" dirty="0"/>
              <a:t>Identity Management (IDM) System</a:t>
            </a:r>
            <a:br>
              <a:rPr lang="en-US" b="1" dirty="0"/>
            </a:br>
            <a:r>
              <a:rPr lang="en-US" sz="3200" dirty="0"/>
              <a:t>How to Request a Role for a New Application</a:t>
            </a:r>
            <a:br>
              <a:rPr lang="en-US" sz="3200" dirty="0"/>
            </a:br>
            <a:endParaRPr lang="en-US" dirty="0"/>
          </a:p>
        </p:txBody>
      </p:sp>
      <p:sp>
        <p:nvSpPr>
          <p:cNvPr id="5" name="Content Placeholder 4">
            <a:extLst>
              <a:ext uri="{FF2B5EF4-FFF2-40B4-BE49-F238E27FC236}">
                <a16:creationId xmlns:a16="http://schemas.microsoft.com/office/drawing/2014/main" id="{D13149E0-A532-49B7-B019-BF02D779327C}"/>
              </a:ext>
            </a:extLst>
          </p:cNvPr>
          <p:cNvSpPr>
            <a:spLocks noGrp="1"/>
          </p:cNvSpPr>
          <p:nvPr>
            <p:ph sz="half" idx="1"/>
          </p:nvPr>
        </p:nvSpPr>
        <p:spPr>
          <a:xfrm>
            <a:off x="677334" y="2160588"/>
            <a:ext cx="8649546" cy="4290087"/>
          </a:xfrm>
        </p:spPr>
        <p:txBody>
          <a:bodyPr>
            <a:normAutofit fontScale="85000" lnSpcReduction="20000"/>
          </a:bodyPr>
          <a:lstStyle/>
          <a:p>
            <a:pPr marL="457200" indent="-457200">
              <a:buFont typeface="+mj-lt"/>
              <a:buAutoNum type="arabicPeriod" startAt="4"/>
            </a:pPr>
            <a:r>
              <a:rPr lang="en-US" dirty="0"/>
              <a:t>Review the RIDP terms and conditions, check the “I agree to the terms and conditions” selection box, then clinic the </a:t>
            </a:r>
            <a:r>
              <a:rPr lang="en-US" b="1" i="1" dirty="0"/>
              <a:t>Next</a:t>
            </a:r>
            <a:r>
              <a:rPr lang="en-US" dirty="0"/>
              <a:t> button.</a:t>
            </a:r>
          </a:p>
          <a:p>
            <a:pPr marL="0" indent="0">
              <a:buNone/>
            </a:pPr>
            <a:endParaRPr lang="en-US" dirty="0"/>
          </a:p>
          <a:p>
            <a:pPr marL="457200" indent="-457200">
              <a:buFont typeface="+mj-lt"/>
              <a:buAutoNum type="arabicPeriod" startAt="5"/>
            </a:pPr>
            <a:r>
              <a:rPr lang="en-US" dirty="0"/>
              <a:t>Complete the Identity Verification form and click the </a:t>
            </a:r>
            <a:r>
              <a:rPr lang="en-US" b="1" i="1" dirty="0"/>
              <a:t>Next</a:t>
            </a:r>
            <a:r>
              <a:rPr lang="en-US" dirty="0"/>
              <a:t> button.</a:t>
            </a:r>
          </a:p>
          <a:p>
            <a:pPr marL="0" indent="0">
              <a:buNone/>
            </a:pPr>
            <a:endParaRPr lang="en-US" dirty="0"/>
          </a:p>
          <a:p>
            <a:pPr marL="457200" indent="-457200">
              <a:buFont typeface="+mj-lt"/>
              <a:buAutoNum type="arabicPeriod" startAt="6"/>
            </a:pPr>
            <a:r>
              <a:rPr lang="en-US" dirty="0"/>
              <a:t>Answer the proofing questions and click the </a:t>
            </a:r>
            <a:r>
              <a:rPr lang="en-US" b="1" i="1" dirty="0"/>
              <a:t>Verify</a:t>
            </a:r>
            <a:r>
              <a:rPr lang="en-US" dirty="0"/>
              <a:t> button.</a:t>
            </a:r>
          </a:p>
          <a:p>
            <a:pPr marL="0" indent="0">
              <a:buNone/>
            </a:pPr>
            <a:endParaRPr lang="en-US" dirty="0"/>
          </a:p>
          <a:p>
            <a:pPr marL="457200" indent="-457200">
              <a:buFont typeface="+mj-lt"/>
              <a:buAutoNum type="arabicPeriod" startAt="7"/>
            </a:pPr>
            <a:r>
              <a:rPr lang="en-US" dirty="0"/>
              <a:t>Select the required attributes from the Attribute menu.</a:t>
            </a:r>
          </a:p>
          <a:p>
            <a:pPr marL="0" indent="0">
              <a:buNone/>
            </a:pPr>
            <a:endParaRPr lang="en-US" dirty="0"/>
          </a:p>
          <a:p>
            <a:pPr marL="457200" indent="-457200">
              <a:buFont typeface="+mj-lt"/>
              <a:buAutoNum type="arabicPeriod" startAt="8"/>
            </a:pPr>
            <a:r>
              <a:rPr lang="en-US" dirty="0"/>
              <a:t>Review the role request information and click the </a:t>
            </a:r>
            <a:r>
              <a:rPr lang="en-US" b="1" i="1" dirty="0"/>
              <a:t>Review Request </a:t>
            </a:r>
            <a:r>
              <a:rPr lang="en-US" dirty="0"/>
              <a:t>button. The Reason for Request dialog box appears.</a:t>
            </a:r>
          </a:p>
          <a:p>
            <a:pPr marL="0" indent="0">
              <a:buNone/>
            </a:pPr>
            <a:endParaRPr lang="en-US" dirty="0"/>
          </a:p>
          <a:p>
            <a:pPr marL="457200" indent="-457200">
              <a:buFont typeface="+mj-lt"/>
              <a:buAutoNum type="arabicPeriod" startAt="9"/>
            </a:pPr>
            <a:r>
              <a:rPr lang="en-US" dirty="0"/>
              <a:t>Enter a justification and click the </a:t>
            </a:r>
            <a:r>
              <a:rPr lang="en-US" b="1" i="1" dirty="0"/>
              <a:t>Submit Role Request </a:t>
            </a:r>
            <a:r>
              <a:rPr lang="en-US" dirty="0"/>
              <a:t>button. The Role Request window displays a Request ID and a message which states that the request was successfully submitted to an approver for action.</a:t>
            </a:r>
          </a:p>
        </p:txBody>
      </p:sp>
      <p:pic>
        <p:nvPicPr>
          <p:cNvPr id="2" name="Picture 1" descr="Logo, company name&#10;&#10;Description automatically generated">
            <a:extLst>
              <a:ext uri="{FF2B5EF4-FFF2-40B4-BE49-F238E27FC236}">
                <a16:creationId xmlns:a16="http://schemas.microsoft.com/office/drawing/2014/main" id="{0D6C4CF1-A43A-777E-235F-6E46DA325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188528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C2FFD-EB00-4CF3-8B29-877BCB114FC2}"/>
              </a:ext>
            </a:extLst>
          </p:cNvPr>
          <p:cNvSpPr>
            <a:spLocks noGrp="1"/>
          </p:cNvSpPr>
          <p:nvPr>
            <p:ph type="title"/>
          </p:nvPr>
        </p:nvSpPr>
        <p:spPr/>
        <p:txBody>
          <a:bodyPr>
            <a:normAutofit fontScale="90000"/>
          </a:bodyPr>
          <a:lstStyle/>
          <a:p>
            <a:pPr algn="ctr"/>
            <a:r>
              <a:rPr lang="en-US" b="1" dirty="0"/>
              <a:t>Identity Management (IDM) System</a:t>
            </a:r>
            <a:br>
              <a:rPr lang="en-US" b="1" dirty="0"/>
            </a:br>
            <a:r>
              <a:rPr lang="en-US" sz="3200" dirty="0"/>
              <a:t>How to Add Attributes to an Existing Role</a:t>
            </a:r>
            <a:br>
              <a:rPr lang="en-US" sz="3200" dirty="0"/>
            </a:br>
            <a:br>
              <a:rPr lang="en-US" sz="3200" dirty="0"/>
            </a:br>
            <a:endParaRPr lang="en-US" dirty="0"/>
          </a:p>
        </p:txBody>
      </p:sp>
      <p:sp>
        <p:nvSpPr>
          <p:cNvPr id="5" name="Content Placeholder 4">
            <a:extLst>
              <a:ext uri="{FF2B5EF4-FFF2-40B4-BE49-F238E27FC236}">
                <a16:creationId xmlns:a16="http://schemas.microsoft.com/office/drawing/2014/main" id="{D13149E0-A532-49B7-B019-BF02D779327C}"/>
              </a:ext>
            </a:extLst>
          </p:cNvPr>
          <p:cNvSpPr>
            <a:spLocks noGrp="1"/>
          </p:cNvSpPr>
          <p:nvPr>
            <p:ph sz="half" idx="1"/>
          </p:nvPr>
        </p:nvSpPr>
        <p:spPr>
          <a:xfrm>
            <a:off x="677334" y="2160588"/>
            <a:ext cx="4617873" cy="4290087"/>
          </a:xfrm>
        </p:spPr>
        <p:txBody>
          <a:bodyPr/>
          <a:lstStyle/>
          <a:p>
            <a:pPr marL="457200" indent="-457200">
              <a:buFont typeface="+mj-lt"/>
              <a:buAutoNum type="arabicPeriod"/>
            </a:pPr>
            <a:r>
              <a:rPr lang="en-US" dirty="0"/>
              <a:t>Click the </a:t>
            </a:r>
            <a:r>
              <a:rPr lang="en-US" b="1" i="1" dirty="0"/>
              <a:t>Manage My Roles </a:t>
            </a:r>
            <a:r>
              <a:rPr lang="en-US" dirty="0"/>
              <a:t>button.</a:t>
            </a:r>
          </a:p>
          <a:p>
            <a:pPr marL="0" indent="0">
              <a:buNone/>
            </a:pPr>
            <a:endParaRPr lang="en-US" dirty="0"/>
          </a:p>
          <a:p>
            <a:pPr marL="457200" indent="-457200">
              <a:buFont typeface="+mj-lt"/>
              <a:buAutoNum type="arabicPeriod" startAt="2"/>
            </a:pPr>
            <a:r>
              <a:rPr lang="en-US" dirty="0"/>
              <a:t>Click the </a:t>
            </a:r>
            <a:r>
              <a:rPr lang="en-US" b="1" i="1" dirty="0"/>
              <a:t>View Details </a:t>
            </a:r>
            <a:r>
              <a:rPr lang="en-US" dirty="0"/>
              <a:t>button.</a:t>
            </a:r>
          </a:p>
        </p:txBody>
      </p:sp>
      <p:pic>
        <p:nvPicPr>
          <p:cNvPr id="8" name="Content Placeholder 7">
            <a:extLst>
              <a:ext uri="{FF2B5EF4-FFF2-40B4-BE49-F238E27FC236}">
                <a16:creationId xmlns:a16="http://schemas.microsoft.com/office/drawing/2014/main" id="{2AB35996-E00B-4495-8599-8BC568AF0EA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5311833" y="1976216"/>
            <a:ext cx="3908314" cy="742045"/>
          </a:xfrm>
        </p:spPr>
      </p:pic>
      <p:pic>
        <p:nvPicPr>
          <p:cNvPr id="6" name="Content Placeholder 7">
            <a:extLst>
              <a:ext uri="{FF2B5EF4-FFF2-40B4-BE49-F238E27FC236}">
                <a16:creationId xmlns:a16="http://schemas.microsoft.com/office/drawing/2014/main" id="{5ABF4E8A-CEEF-4319-9A01-6C2D2FB4CA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81320" y="3018079"/>
            <a:ext cx="3405233" cy="2881697"/>
          </a:xfrm>
          <a:prstGeom prst="rect">
            <a:avLst/>
          </a:prstGeom>
        </p:spPr>
      </p:pic>
      <p:pic>
        <p:nvPicPr>
          <p:cNvPr id="2" name="Picture 1" descr="Logo, company name&#10;&#10;Description automatically generated">
            <a:extLst>
              <a:ext uri="{FF2B5EF4-FFF2-40B4-BE49-F238E27FC236}">
                <a16:creationId xmlns:a16="http://schemas.microsoft.com/office/drawing/2014/main" id="{821A37D7-E881-9A02-955D-72191D68D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132780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C2FFD-EB00-4CF3-8B29-877BCB114FC2}"/>
              </a:ext>
            </a:extLst>
          </p:cNvPr>
          <p:cNvSpPr>
            <a:spLocks noGrp="1"/>
          </p:cNvSpPr>
          <p:nvPr>
            <p:ph type="title"/>
          </p:nvPr>
        </p:nvSpPr>
        <p:spPr/>
        <p:txBody>
          <a:bodyPr>
            <a:normAutofit fontScale="90000"/>
          </a:bodyPr>
          <a:lstStyle/>
          <a:p>
            <a:pPr algn="ctr"/>
            <a:r>
              <a:rPr lang="en-US" b="1" dirty="0"/>
              <a:t>Identity Management (IDM) System</a:t>
            </a:r>
            <a:br>
              <a:rPr lang="en-US" b="1" dirty="0"/>
            </a:br>
            <a:r>
              <a:rPr lang="en-US" sz="3200" dirty="0"/>
              <a:t>How to Add Attributes to an Existing Role</a:t>
            </a:r>
            <a:br>
              <a:rPr lang="en-US" sz="3200" dirty="0"/>
            </a:br>
            <a:endParaRPr lang="en-US" dirty="0"/>
          </a:p>
        </p:txBody>
      </p:sp>
      <p:sp>
        <p:nvSpPr>
          <p:cNvPr id="5" name="Content Placeholder 4">
            <a:extLst>
              <a:ext uri="{FF2B5EF4-FFF2-40B4-BE49-F238E27FC236}">
                <a16:creationId xmlns:a16="http://schemas.microsoft.com/office/drawing/2014/main" id="{D13149E0-A532-49B7-B019-BF02D779327C}"/>
              </a:ext>
            </a:extLst>
          </p:cNvPr>
          <p:cNvSpPr>
            <a:spLocks noGrp="1"/>
          </p:cNvSpPr>
          <p:nvPr>
            <p:ph sz="half" idx="1"/>
          </p:nvPr>
        </p:nvSpPr>
        <p:spPr>
          <a:xfrm>
            <a:off x="677334" y="2160588"/>
            <a:ext cx="8649546" cy="4290087"/>
          </a:xfrm>
        </p:spPr>
        <p:txBody>
          <a:bodyPr>
            <a:normAutofit/>
          </a:bodyPr>
          <a:lstStyle/>
          <a:p>
            <a:pPr marL="457200" indent="-457200">
              <a:buFont typeface="+mj-lt"/>
              <a:buAutoNum type="arabicPeriod" startAt="3"/>
            </a:pPr>
            <a:r>
              <a:rPr lang="en-US" dirty="0"/>
              <a:t>Click the </a:t>
            </a:r>
            <a:r>
              <a:rPr lang="en-US" b="1" i="1" dirty="0"/>
              <a:t>Modify Role </a:t>
            </a:r>
            <a:r>
              <a:rPr lang="en-US" dirty="0"/>
              <a:t>button. The Edit Role Details window appears. This window contains fields that are similar to those used during the initial role request, but it only permits the user to modify role attributes.</a:t>
            </a:r>
          </a:p>
          <a:p>
            <a:pPr marL="457200" indent="-457200">
              <a:buFont typeface="+mj-lt"/>
              <a:buAutoNum type="arabicPeriod" startAt="3"/>
            </a:pPr>
            <a:endParaRPr lang="en-US" dirty="0"/>
          </a:p>
          <a:p>
            <a:pPr marL="457200" indent="-457200">
              <a:buFont typeface="+mj-lt"/>
              <a:buAutoNum type="arabicPeriod" startAt="4"/>
            </a:pPr>
            <a:r>
              <a:rPr lang="en-US" dirty="0"/>
              <a:t>Add one or more role attributes.</a:t>
            </a:r>
          </a:p>
          <a:p>
            <a:pPr marL="0" indent="0">
              <a:buNone/>
            </a:pPr>
            <a:endParaRPr lang="en-US" dirty="0"/>
          </a:p>
          <a:p>
            <a:pPr marL="457200" indent="-457200">
              <a:buFont typeface="+mj-lt"/>
              <a:buAutoNum type="arabicPeriod" startAt="5"/>
            </a:pPr>
            <a:r>
              <a:rPr lang="en-US" dirty="0"/>
              <a:t>Enter a justification statement and click the </a:t>
            </a:r>
            <a:r>
              <a:rPr lang="en-US" b="1" i="1" dirty="0"/>
              <a:t>Submit Changes </a:t>
            </a:r>
            <a:r>
              <a:rPr lang="en-US" dirty="0"/>
              <a:t>button.</a:t>
            </a:r>
          </a:p>
        </p:txBody>
      </p:sp>
      <p:pic>
        <p:nvPicPr>
          <p:cNvPr id="2" name="Picture 1" descr="Logo, company name&#10;&#10;Description automatically generated">
            <a:extLst>
              <a:ext uri="{FF2B5EF4-FFF2-40B4-BE49-F238E27FC236}">
                <a16:creationId xmlns:a16="http://schemas.microsoft.com/office/drawing/2014/main" id="{3F7247B9-F415-EEB9-F4B5-2D133DB4A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3293359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C2FFD-EB00-4CF3-8B29-877BCB114FC2}"/>
              </a:ext>
            </a:extLst>
          </p:cNvPr>
          <p:cNvSpPr>
            <a:spLocks noGrp="1"/>
          </p:cNvSpPr>
          <p:nvPr>
            <p:ph type="title"/>
          </p:nvPr>
        </p:nvSpPr>
        <p:spPr/>
        <p:txBody>
          <a:bodyPr>
            <a:normAutofit fontScale="90000"/>
          </a:bodyPr>
          <a:lstStyle/>
          <a:p>
            <a:pPr algn="ctr"/>
            <a:r>
              <a:rPr lang="en-US" b="1" dirty="0"/>
              <a:t>Identity Management (IDM) System</a:t>
            </a:r>
            <a:br>
              <a:rPr lang="en-US" b="1" dirty="0"/>
            </a:br>
            <a:r>
              <a:rPr lang="en-US" sz="3200" dirty="0"/>
              <a:t>How to View and Cancel Role Requests</a:t>
            </a:r>
            <a:br>
              <a:rPr lang="en-US" sz="3200" dirty="0"/>
            </a:br>
            <a:br>
              <a:rPr lang="en-US" sz="3200" dirty="0"/>
            </a:br>
            <a:br>
              <a:rPr lang="en-US" sz="3200" dirty="0"/>
            </a:br>
            <a:endParaRPr lang="en-US" dirty="0"/>
          </a:p>
        </p:txBody>
      </p:sp>
      <p:sp>
        <p:nvSpPr>
          <p:cNvPr id="5" name="Content Placeholder 4">
            <a:extLst>
              <a:ext uri="{FF2B5EF4-FFF2-40B4-BE49-F238E27FC236}">
                <a16:creationId xmlns:a16="http://schemas.microsoft.com/office/drawing/2014/main" id="{D13149E0-A532-49B7-B019-BF02D779327C}"/>
              </a:ext>
            </a:extLst>
          </p:cNvPr>
          <p:cNvSpPr>
            <a:spLocks noGrp="1"/>
          </p:cNvSpPr>
          <p:nvPr>
            <p:ph sz="half" idx="1"/>
          </p:nvPr>
        </p:nvSpPr>
        <p:spPr>
          <a:xfrm>
            <a:off x="677334" y="2160588"/>
            <a:ext cx="4617873" cy="4290087"/>
          </a:xfrm>
        </p:spPr>
        <p:txBody>
          <a:bodyPr/>
          <a:lstStyle/>
          <a:p>
            <a:pPr marL="457200" indent="-457200">
              <a:buFont typeface="+mj-lt"/>
              <a:buAutoNum type="arabicPeriod"/>
            </a:pPr>
            <a:r>
              <a:rPr lang="en-US" dirty="0"/>
              <a:t>Click the </a:t>
            </a:r>
            <a:r>
              <a:rPr lang="en-US" b="1" i="1" dirty="0"/>
              <a:t>My Requests </a:t>
            </a:r>
            <a:r>
              <a:rPr lang="en-US" dirty="0"/>
              <a:t>button.</a:t>
            </a:r>
          </a:p>
          <a:p>
            <a:pPr marL="0" indent="0">
              <a:buNone/>
            </a:pPr>
            <a:endParaRPr lang="en-US" dirty="0"/>
          </a:p>
          <a:p>
            <a:pPr marL="0" indent="0">
              <a:buNone/>
            </a:pPr>
            <a:endParaRPr lang="en-US" dirty="0"/>
          </a:p>
          <a:p>
            <a:pPr marL="457200" indent="-457200">
              <a:buFont typeface="+mj-lt"/>
              <a:buAutoNum type="arabicPeriod" startAt="2"/>
            </a:pPr>
            <a:r>
              <a:rPr lang="en-US" dirty="0"/>
              <a:t>Click the </a:t>
            </a:r>
            <a:r>
              <a:rPr lang="en-US" b="1" i="1" dirty="0"/>
              <a:t>View Details </a:t>
            </a:r>
            <a:r>
              <a:rPr lang="en-US" dirty="0"/>
              <a:t>button.</a:t>
            </a:r>
          </a:p>
          <a:p>
            <a:pPr marL="0" indent="0">
              <a:buNone/>
            </a:pPr>
            <a:endParaRPr lang="en-US" dirty="0"/>
          </a:p>
          <a:p>
            <a:pPr marL="457200" indent="-457200">
              <a:buFont typeface="+mj-lt"/>
              <a:buAutoNum type="arabicPeriod" startAt="3"/>
            </a:pPr>
            <a:r>
              <a:rPr lang="en-US" dirty="0"/>
              <a:t>Click the </a:t>
            </a:r>
            <a:r>
              <a:rPr lang="en-US" b="1" i="1" dirty="0"/>
              <a:t>Cancel Request </a:t>
            </a:r>
            <a:r>
              <a:rPr lang="en-US" dirty="0"/>
              <a:t>button for the role request that will be cancelled.</a:t>
            </a:r>
          </a:p>
          <a:p>
            <a:pPr marL="0" indent="0">
              <a:buNone/>
            </a:pPr>
            <a:endParaRPr lang="en-US" dirty="0"/>
          </a:p>
          <a:p>
            <a:pPr marL="457200" indent="-457200">
              <a:buFont typeface="+mj-lt"/>
              <a:buAutoNum type="arabicPeriod" startAt="4"/>
            </a:pPr>
            <a:r>
              <a:rPr lang="en-US" dirty="0"/>
              <a:t>Click the </a:t>
            </a:r>
            <a:r>
              <a:rPr lang="en-US" b="1" i="1" dirty="0"/>
              <a:t>Cancel Role Request </a:t>
            </a:r>
            <a:r>
              <a:rPr lang="en-US" dirty="0"/>
              <a:t>button.</a:t>
            </a:r>
          </a:p>
        </p:txBody>
      </p:sp>
      <p:pic>
        <p:nvPicPr>
          <p:cNvPr id="8" name="Content Placeholder 7">
            <a:extLst>
              <a:ext uri="{FF2B5EF4-FFF2-40B4-BE49-F238E27FC236}">
                <a16:creationId xmlns:a16="http://schemas.microsoft.com/office/drawing/2014/main" id="{2AB35996-E00B-4495-8599-8BC568AF0EA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5333013" y="1976216"/>
            <a:ext cx="3885800" cy="1268979"/>
          </a:xfrm>
        </p:spPr>
      </p:pic>
      <p:pic>
        <p:nvPicPr>
          <p:cNvPr id="7" name="Content Placeholder 7">
            <a:extLst>
              <a:ext uri="{FF2B5EF4-FFF2-40B4-BE49-F238E27FC236}">
                <a16:creationId xmlns:a16="http://schemas.microsoft.com/office/drawing/2014/main" id="{A5BC1256-4B53-462D-8C00-AF5AB1B71E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26165" y="3508529"/>
            <a:ext cx="2927443" cy="2651202"/>
          </a:xfrm>
          <a:prstGeom prst="rect">
            <a:avLst/>
          </a:prstGeom>
        </p:spPr>
      </p:pic>
      <p:pic>
        <p:nvPicPr>
          <p:cNvPr id="2" name="Picture 1" descr="Logo, company name&#10;&#10;Description automatically generated">
            <a:extLst>
              <a:ext uri="{FF2B5EF4-FFF2-40B4-BE49-F238E27FC236}">
                <a16:creationId xmlns:a16="http://schemas.microsoft.com/office/drawing/2014/main" id="{BFCB02FF-4337-191C-88B9-C8864DF8B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1025411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C2FFD-EB00-4CF3-8B29-877BCB114FC2}"/>
              </a:ext>
            </a:extLst>
          </p:cNvPr>
          <p:cNvSpPr>
            <a:spLocks noGrp="1"/>
          </p:cNvSpPr>
          <p:nvPr>
            <p:ph type="title"/>
          </p:nvPr>
        </p:nvSpPr>
        <p:spPr/>
        <p:txBody>
          <a:bodyPr>
            <a:normAutofit/>
          </a:bodyPr>
          <a:lstStyle/>
          <a:p>
            <a:pPr algn="ctr"/>
            <a:r>
              <a:rPr lang="en-US" b="1" dirty="0"/>
              <a:t>Provider Statistical &amp; Reimbursement (PS&amp;R) System</a:t>
            </a:r>
          </a:p>
        </p:txBody>
      </p:sp>
      <p:sp>
        <p:nvSpPr>
          <p:cNvPr id="5" name="Content Placeholder 4">
            <a:extLst>
              <a:ext uri="{FF2B5EF4-FFF2-40B4-BE49-F238E27FC236}">
                <a16:creationId xmlns:a16="http://schemas.microsoft.com/office/drawing/2014/main" id="{D13149E0-A532-49B7-B019-BF02D779327C}"/>
              </a:ext>
            </a:extLst>
          </p:cNvPr>
          <p:cNvSpPr>
            <a:spLocks noGrp="1"/>
          </p:cNvSpPr>
          <p:nvPr>
            <p:ph idx="1"/>
          </p:nvPr>
        </p:nvSpPr>
        <p:spPr/>
        <p:txBody>
          <a:bodyPr>
            <a:normAutofit fontScale="85000" lnSpcReduction="10000"/>
          </a:bodyPr>
          <a:lstStyle/>
          <a:p>
            <a:pPr marL="0" indent="0">
              <a:buNone/>
            </a:pPr>
            <a:r>
              <a:rPr lang="en-US" sz="2000" dirty="0"/>
              <a:t>Providers that file cost reports are required to register for the PS&amp;R system through Individuals Authorized Access to the Centers for Medicare &amp; Medicaid Services (CMS) Computer Services (IDM) to obtain the PS&amp;R reports. The PS&amp;R Redesign will be utilized for all cost reports with fiscal years ending January 31, 2009 and later. These cost reports will be both filed and settled using PS&amp;R Redesign.</a:t>
            </a:r>
          </a:p>
          <a:p>
            <a:pPr marL="0" indent="0">
              <a:buNone/>
            </a:pPr>
            <a:endParaRPr lang="en-US" sz="2000" dirty="0"/>
          </a:p>
          <a:p>
            <a:pPr marL="0" indent="0">
              <a:buNone/>
            </a:pPr>
            <a:r>
              <a:rPr lang="en-US" sz="2000" dirty="0"/>
              <a:t>An approved PS&amp;R User can order reports.</a:t>
            </a:r>
          </a:p>
          <a:p>
            <a:pPr marL="0" indent="0">
              <a:buNone/>
            </a:pPr>
            <a:endParaRPr lang="en-US" sz="2000" dirty="0"/>
          </a:p>
          <a:p>
            <a:pPr marL="0" indent="0">
              <a:buNone/>
            </a:pPr>
            <a:r>
              <a:rPr lang="en-US" sz="2000" b="1" dirty="0"/>
              <a:t>NOTE: For those clinics who plan on pulling their own PS&amp;R reports, you will want to make sure that the Service Period is broken down into the following:</a:t>
            </a:r>
          </a:p>
          <a:p>
            <a:pPr lvl="1"/>
            <a:r>
              <a:rPr lang="en-US" sz="1800" b="1" dirty="0"/>
              <a:t>Period 1: 1/1/2021 – 3/31/2021 (RHC Capped Rate: $87.52)</a:t>
            </a:r>
          </a:p>
          <a:p>
            <a:pPr lvl="1"/>
            <a:r>
              <a:rPr lang="en-US" sz="1800" b="1" dirty="0"/>
              <a:t>Period 2: 4/1/2021 – 12/31/2021 (RHC Capped Rate: $100.00)</a:t>
            </a:r>
          </a:p>
        </p:txBody>
      </p:sp>
      <p:pic>
        <p:nvPicPr>
          <p:cNvPr id="3" name="Picture 2" descr="Logo, company name&#10;&#10;Description automatically generated">
            <a:extLst>
              <a:ext uri="{FF2B5EF4-FFF2-40B4-BE49-F238E27FC236}">
                <a16:creationId xmlns:a16="http://schemas.microsoft.com/office/drawing/2014/main" id="{9AECECB4-C882-0C94-D5A5-3347725E5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3007073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21A5-E95D-330D-C514-0F5E4FE10147}"/>
              </a:ext>
            </a:extLst>
          </p:cNvPr>
          <p:cNvSpPr>
            <a:spLocks noGrp="1"/>
          </p:cNvSpPr>
          <p:nvPr>
            <p:ph type="title"/>
          </p:nvPr>
        </p:nvSpPr>
        <p:spPr/>
        <p:txBody>
          <a:bodyPr/>
          <a:lstStyle/>
          <a:p>
            <a:pPr algn="ctr"/>
            <a:r>
              <a:rPr lang="en-US" b="1" dirty="0"/>
              <a:t>RHC Cost Report Planning (Year-End)</a:t>
            </a:r>
            <a:br>
              <a:rPr lang="en-US" b="1" dirty="0"/>
            </a:br>
            <a:r>
              <a:rPr lang="en-US" dirty="0"/>
              <a:t>12/31 Cost Reports are Due 5/31</a:t>
            </a:r>
          </a:p>
        </p:txBody>
      </p:sp>
      <p:graphicFrame>
        <p:nvGraphicFramePr>
          <p:cNvPr id="5" name="Table 5">
            <a:extLst>
              <a:ext uri="{FF2B5EF4-FFF2-40B4-BE49-F238E27FC236}">
                <a16:creationId xmlns:a16="http://schemas.microsoft.com/office/drawing/2014/main" id="{C4B47C76-E42D-141C-AE35-164E091E7DF5}"/>
              </a:ext>
            </a:extLst>
          </p:cNvPr>
          <p:cNvGraphicFramePr>
            <a:graphicFrameLocks noGrp="1"/>
          </p:cNvGraphicFramePr>
          <p:nvPr>
            <p:ph idx="1"/>
            <p:extLst>
              <p:ext uri="{D42A27DB-BD31-4B8C-83A1-F6EECF244321}">
                <p14:modId xmlns:p14="http://schemas.microsoft.com/office/powerpoint/2010/main" val="1541104425"/>
              </p:ext>
            </p:extLst>
          </p:nvPr>
        </p:nvGraphicFramePr>
        <p:xfrm>
          <a:off x="685955" y="1982563"/>
          <a:ext cx="8596312" cy="2763520"/>
        </p:xfrm>
        <a:graphic>
          <a:graphicData uri="http://schemas.openxmlformats.org/drawingml/2006/table">
            <a:tbl>
              <a:tblPr firstRow="1" bandRow="1">
                <a:tableStyleId>{5C22544A-7EE6-4342-B048-85BDC9FD1C3A}</a:tableStyleId>
              </a:tblPr>
              <a:tblGrid>
                <a:gridCol w="883900">
                  <a:extLst>
                    <a:ext uri="{9D8B030D-6E8A-4147-A177-3AD203B41FA5}">
                      <a16:colId xmlns:a16="http://schemas.microsoft.com/office/drawing/2014/main" val="1398311846"/>
                    </a:ext>
                  </a:extLst>
                </a:gridCol>
                <a:gridCol w="7712412">
                  <a:extLst>
                    <a:ext uri="{9D8B030D-6E8A-4147-A177-3AD203B41FA5}">
                      <a16:colId xmlns:a16="http://schemas.microsoft.com/office/drawing/2014/main" val="2443868991"/>
                    </a:ext>
                  </a:extLst>
                </a:gridCol>
              </a:tblGrid>
              <a:tr h="370840">
                <a:tc>
                  <a:txBody>
                    <a:bodyPr/>
                    <a:lstStyle/>
                    <a:p>
                      <a:pPr algn="ctr"/>
                      <a:r>
                        <a:rPr lang="en-US" dirty="0"/>
                        <a:t>Step</a:t>
                      </a:r>
                    </a:p>
                  </a:txBody>
                  <a:tcPr/>
                </a:tc>
                <a:tc>
                  <a:txBody>
                    <a:bodyPr/>
                    <a:lstStyle/>
                    <a:p>
                      <a:pPr algn="ctr"/>
                      <a:r>
                        <a:rPr lang="en-US" dirty="0"/>
                        <a:t>Description</a:t>
                      </a:r>
                    </a:p>
                  </a:txBody>
                  <a:tcPr/>
                </a:tc>
                <a:extLst>
                  <a:ext uri="{0D108BD9-81ED-4DB2-BD59-A6C34878D82A}">
                    <a16:rowId xmlns:a16="http://schemas.microsoft.com/office/drawing/2014/main" val="3219572623"/>
                  </a:ext>
                </a:extLst>
              </a:tr>
              <a:tr h="370840">
                <a:tc>
                  <a:txBody>
                    <a:bodyPr/>
                    <a:lstStyle/>
                    <a:p>
                      <a:pPr algn="ctr"/>
                      <a:r>
                        <a:rPr lang="en-US" dirty="0"/>
                        <a:t>1</a:t>
                      </a:r>
                    </a:p>
                  </a:txBody>
                  <a:tcPr/>
                </a:tc>
                <a:tc>
                  <a:txBody>
                    <a:bodyPr/>
                    <a:lstStyle/>
                    <a:p>
                      <a:r>
                        <a:rPr lang="en-US" dirty="0"/>
                        <a:t>If you would like us to prepare your cost report, please let us know.</a:t>
                      </a:r>
                    </a:p>
                  </a:txBody>
                  <a:tcPr/>
                </a:tc>
                <a:extLst>
                  <a:ext uri="{0D108BD9-81ED-4DB2-BD59-A6C34878D82A}">
                    <a16:rowId xmlns:a16="http://schemas.microsoft.com/office/drawing/2014/main" val="3000620823"/>
                  </a:ext>
                </a:extLst>
              </a:tr>
              <a:tr h="370840">
                <a:tc>
                  <a:txBody>
                    <a:bodyPr/>
                    <a:lstStyle/>
                    <a:p>
                      <a:pPr algn="ctr"/>
                      <a:r>
                        <a:rPr lang="en-US" dirty="0"/>
                        <a:t>2</a:t>
                      </a:r>
                    </a:p>
                  </a:txBody>
                  <a:tcPr/>
                </a:tc>
                <a:tc>
                  <a:txBody>
                    <a:bodyPr/>
                    <a:lstStyle/>
                    <a:p>
                      <a:r>
                        <a:rPr lang="en-US" dirty="0"/>
                        <a:t>RHC Cost Report and HIPAA Agreements are currently being sent out.</a:t>
                      </a:r>
                    </a:p>
                    <a:p>
                      <a:r>
                        <a:rPr lang="en-US" dirty="0"/>
                        <a:t>(If you don’t receive one by 11/20, please reach out to me.)</a:t>
                      </a:r>
                    </a:p>
                  </a:txBody>
                  <a:tcPr/>
                </a:tc>
                <a:extLst>
                  <a:ext uri="{0D108BD9-81ED-4DB2-BD59-A6C34878D82A}">
                    <a16:rowId xmlns:a16="http://schemas.microsoft.com/office/drawing/2014/main" val="2776920504"/>
                  </a:ext>
                </a:extLst>
              </a:tr>
              <a:tr h="370840">
                <a:tc>
                  <a:txBody>
                    <a:bodyPr/>
                    <a:lstStyle/>
                    <a:p>
                      <a:pPr algn="ctr"/>
                      <a:r>
                        <a:rPr lang="en-US" dirty="0"/>
                        <a:t>3</a:t>
                      </a:r>
                    </a:p>
                  </a:txBody>
                  <a:tcPr/>
                </a:tc>
                <a:tc>
                  <a:txBody>
                    <a:bodyPr/>
                    <a:lstStyle/>
                    <a:p>
                      <a:r>
                        <a:rPr lang="en-US" dirty="0"/>
                        <a:t>Return signed RHC Cost Report and HIPAA Agreements, along with retainer to HBS.</a:t>
                      </a:r>
                    </a:p>
                  </a:txBody>
                  <a:tcPr/>
                </a:tc>
                <a:extLst>
                  <a:ext uri="{0D108BD9-81ED-4DB2-BD59-A6C34878D82A}">
                    <a16:rowId xmlns:a16="http://schemas.microsoft.com/office/drawing/2014/main" val="518532195"/>
                  </a:ext>
                </a:extLst>
              </a:tr>
              <a:tr h="370840">
                <a:tc>
                  <a:txBody>
                    <a:bodyPr/>
                    <a:lstStyle/>
                    <a:p>
                      <a:pPr algn="ctr"/>
                      <a:r>
                        <a:rPr lang="en-US" dirty="0"/>
                        <a:t>4</a:t>
                      </a:r>
                    </a:p>
                  </a:txBody>
                  <a:tcPr/>
                </a:tc>
                <a:tc>
                  <a:txBody>
                    <a:bodyPr/>
                    <a:lstStyle/>
                    <a:p>
                      <a:r>
                        <a:rPr lang="en-US" dirty="0"/>
                        <a:t>Work on setting up access to the IDM System (instructions to follow).</a:t>
                      </a:r>
                    </a:p>
                  </a:txBody>
                  <a:tcPr/>
                </a:tc>
                <a:extLst>
                  <a:ext uri="{0D108BD9-81ED-4DB2-BD59-A6C34878D82A}">
                    <a16:rowId xmlns:a16="http://schemas.microsoft.com/office/drawing/2014/main" val="964293600"/>
                  </a:ext>
                </a:extLst>
              </a:tr>
              <a:tr h="370840">
                <a:tc>
                  <a:txBody>
                    <a:bodyPr/>
                    <a:lstStyle/>
                    <a:p>
                      <a:pPr algn="ctr"/>
                      <a:r>
                        <a:rPr lang="en-US" dirty="0"/>
                        <a:t>5</a:t>
                      </a:r>
                    </a:p>
                  </a:txBody>
                  <a:tcPr/>
                </a:tc>
                <a:tc>
                  <a:txBody>
                    <a:bodyPr/>
                    <a:lstStyle/>
                    <a:p>
                      <a:r>
                        <a:rPr lang="en-US" dirty="0"/>
                        <a:t>Receive RHC Cost Report checklist from HBS.</a:t>
                      </a:r>
                    </a:p>
                  </a:txBody>
                  <a:tcPr/>
                </a:tc>
                <a:extLst>
                  <a:ext uri="{0D108BD9-81ED-4DB2-BD59-A6C34878D82A}">
                    <a16:rowId xmlns:a16="http://schemas.microsoft.com/office/drawing/2014/main" val="1119234072"/>
                  </a:ext>
                </a:extLst>
              </a:tr>
            </a:tbl>
          </a:graphicData>
        </a:graphic>
      </p:graphicFrame>
      <p:pic>
        <p:nvPicPr>
          <p:cNvPr id="6" name="Picture 5" descr="Logo, company name&#10;&#10;Description automatically generated">
            <a:extLst>
              <a:ext uri="{FF2B5EF4-FFF2-40B4-BE49-F238E27FC236}">
                <a16:creationId xmlns:a16="http://schemas.microsoft.com/office/drawing/2014/main" id="{971FFF52-CDEE-5107-F1E9-F7B750BE5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1014325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A7E7-2846-6597-FD36-EFAADB5776F6}"/>
              </a:ext>
            </a:extLst>
          </p:cNvPr>
          <p:cNvSpPr>
            <a:spLocks noGrp="1"/>
          </p:cNvSpPr>
          <p:nvPr>
            <p:ph type="title"/>
          </p:nvPr>
        </p:nvSpPr>
        <p:spPr/>
        <p:txBody>
          <a:bodyPr/>
          <a:lstStyle/>
          <a:p>
            <a:pPr algn="ctr"/>
            <a:r>
              <a:rPr lang="en-US" sz="3600" b="1" dirty="0"/>
              <a:t>RHC Cost Report Checklist</a:t>
            </a:r>
            <a:endParaRPr lang="en-US" dirty="0"/>
          </a:p>
        </p:txBody>
      </p:sp>
      <p:pic>
        <p:nvPicPr>
          <p:cNvPr id="5" name="Picture 4" descr="Logo, company name&#10;&#10;Description automatically generated">
            <a:extLst>
              <a:ext uri="{FF2B5EF4-FFF2-40B4-BE49-F238E27FC236}">
                <a16:creationId xmlns:a16="http://schemas.microsoft.com/office/drawing/2014/main" id="{E6F09C6D-D191-DB63-2C2C-5640BFB53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pic>
        <p:nvPicPr>
          <p:cNvPr id="11" name="Picture 10">
            <a:extLst>
              <a:ext uri="{FF2B5EF4-FFF2-40B4-BE49-F238E27FC236}">
                <a16:creationId xmlns:a16="http://schemas.microsoft.com/office/drawing/2014/main" id="{61883FFA-A63A-AA45-0586-5D6DA507BE33}"/>
              </a:ext>
            </a:extLst>
          </p:cNvPr>
          <p:cNvPicPr>
            <a:picLocks noChangeAspect="1"/>
          </p:cNvPicPr>
          <p:nvPr/>
        </p:nvPicPr>
        <p:blipFill>
          <a:blip r:embed="rId3"/>
          <a:stretch>
            <a:fillRect/>
          </a:stretch>
        </p:blipFill>
        <p:spPr>
          <a:xfrm>
            <a:off x="810933" y="1331617"/>
            <a:ext cx="4327510" cy="5178425"/>
          </a:xfrm>
          <a:prstGeom prst="rect">
            <a:avLst/>
          </a:prstGeom>
        </p:spPr>
      </p:pic>
      <p:pic>
        <p:nvPicPr>
          <p:cNvPr id="13" name="Picture 12">
            <a:extLst>
              <a:ext uri="{FF2B5EF4-FFF2-40B4-BE49-F238E27FC236}">
                <a16:creationId xmlns:a16="http://schemas.microsoft.com/office/drawing/2014/main" id="{2BAD5250-9D8F-3E26-E8C8-E4B01C7016E0}"/>
              </a:ext>
            </a:extLst>
          </p:cNvPr>
          <p:cNvPicPr>
            <a:picLocks noChangeAspect="1"/>
          </p:cNvPicPr>
          <p:nvPr/>
        </p:nvPicPr>
        <p:blipFill>
          <a:blip r:embed="rId4"/>
          <a:stretch>
            <a:fillRect/>
          </a:stretch>
        </p:blipFill>
        <p:spPr>
          <a:xfrm>
            <a:off x="4942298" y="1575252"/>
            <a:ext cx="4072229" cy="4619202"/>
          </a:xfrm>
          <a:prstGeom prst="rect">
            <a:avLst/>
          </a:prstGeom>
        </p:spPr>
      </p:pic>
    </p:spTree>
    <p:extLst>
      <p:ext uri="{BB962C8B-B14F-4D97-AF65-F5344CB8AC3E}">
        <p14:creationId xmlns:p14="http://schemas.microsoft.com/office/powerpoint/2010/main" val="60367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21A5-E95D-330D-C514-0F5E4FE10147}"/>
              </a:ext>
            </a:extLst>
          </p:cNvPr>
          <p:cNvSpPr>
            <a:spLocks noGrp="1"/>
          </p:cNvSpPr>
          <p:nvPr>
            <p:ph type="title"/>
          </p:nvPr>
        </p:nvSpPr>
        <p:spPr/>
        <p:txBody>
          <a:bodyPr/>
          <a:lstStyle/>
          <a:p>
            <a:pPr algn="ctr"/>
            <a:r>
              <a:rPr lang="en-US" b="1" dirty="0"/>
              <a:t>RHC Cost Report Planning (Year-End)</a:t>
            </a:r>
            <a:br>
              <a:rPr lang="en-US" b="1" dirty="0"/>
            </a:br>
            <a:r>
              <a:rPr lang="en-US" dirty="0"/>
              <a:t>12/31 Cost Reports are Due 5/31</a:t>
            </a:r>
          </a:p>
        </p:txBody>
      </p:sp>
      <p:graphicFrame>
        <p:nvGraphicFramePr>
          <p:cNvPr id="5" name="Table 5">
            <a:extLst>
              <a:ext uri="{FF2B5EF4-FFF2-40B4-BE49-F238E27FC236}">
                <a16:creationId xmlns:a16="http://schemas.microsoft.com/office/drawing/2014/main" id="{C4B47C76-E42D-141C-AE35-164E091E7DF5}"/>
              </a:ext>
            </a:extLst>
          </p:cNvPr>
          <p:cNvGraphicFramePr>
            <a:graphicFrameLocks noGrp="1"/>
          </p:cNvGraphicFramePr>
          <p:nvPr>
            <p:ph idx="1"/>
            <p:extLst>
              <p:ext uri="{D42A27DB-BD31-4B8C-83A1-F6EECF244321}">
                <p14:modId xmlns:p14="http://schemas.microsoft.com/office/powerpoint/2010/main" val="2128701964"/>
              </p:ext>
            </p:extLst>
          </p:nvPr>
        </p:nvGraphicFramePr>
        <p:xfrm>
          <a:off x="685955" y="1982563"/>
          <a:ext cx="8596312" cy="2021840"/>
        </p:xfrm>
        <a:graphic>
          <a:graphicData uri="http://schemas.openxmlformats.org/drawingml/2006/table">
            <a:tbl>
              <a:tblPr firstRow="1" bandRow="1">
                <a:tableStyleId>{5C22544A-7EE6-4342-B048-85BDC9FD1C3A}</a:tableStyleId>
              </a:tblPr>
              <a:tblGrid>
                <a:gridCol w="883900">
                  <a:extLst>
                    <a:ext uri="{9D8B030D-6E8A-4147-A177-3AD203B41FA5}">
                      <a16:colId xmlns:a16="http://schemas.microsoft.com/office/drawing/2014/main" val="1398311846"/>
                    </a:ext>
                  </a:extLst>
                </a:gridCol>
                <a:gridCol w="7712412">
                  <a:extLst>
                    <a:ext uri="{9D8B030D-6E8A-4147-A177-3AD203B41FA5}">
                      <a16:colId xmlns:a16="http://schemas.microsoft.com/office/drawing/2014/main" val="2443868991"/>
                    </a:ext>
                  </a:extLst>
                </a:gridCol>
              </a:tblGrid>
              <a:tr h="370840">
                <a:tc>
                  <a:txBody>
                    <a:bodyPr/>
                    <a:lstStyle/>
                    <a:p>
                      <a:pPr algn="ctr"/>
                      <a:r>
                        <a:rPr lang="en-US" dirty="0"/>
                        <a:t>Step</a:t>
                      </a:r>
                    </a:p>
                  </a:txBody>
                  <a:tcPr/>
                </a:tc>
                <a:tc>
                  <a:txBody>
                    <a:bodyPr/>
                    <a:lstStyle/>
                    <a:p>
                      <a:pPr algn="ctr"/>
                      <a:r>
                        <a:rPr lang="en-US" dirty="0"/>
                        <a:t>Description</a:t>
                      </a:r>
                    </a:p>
                  </a:txBody>
                  <a:tcPr/>
                </a:tc>
                <a:extLst>
                  <a:ext uri="{0D108BD9-81ED-4DB2-BD59-A6C34878D82A}">
                    <a16:rowId xmlns:a16="http://schemas.microsoft.com/office/drawing/2014/main" val="3219572623"/>
                  </a:ext>
                </a:extLst>
              </a:tr>
              <a:tr h="370840">
                <a:tc>
                  <a:txBody>
                    <a:bodyPr/>
                    <a:lstStyle/>
                    <a:p>
                      <a:pPr algn="ctr"/>
                      <a:r>
                        <a:rPr lang="en-US" dirty="0"/>
                        <a:t>1</a:t>
                      </a:r>
                    </a:p>
                  </a:txBody>
                  <a:tcPr/>
                </a:tc>
                <a:tc>
                  <a:txBody>
                    <a:bodyPr/>
                    <a:lstStyle/>
                    <a:p>
                      <a:r>
                        <a:rPr lang="en-US" dirty="0"/>
                        <a:t>If you would like us to prepare your cost report, please let us know.</a:t>
                      </a:r>
                    </a:p>
                  </a:txBody>
                  <a:tcPr/>
                </a:tc>
                <a:extLst>
                  <a:ext uri="{0D108BD9-81ED-4DB2-BD59-A6C34878D82A}">
                    <a16:rowId xmlns:a16="http://schemas.microsoft.com/office/drawing/2014/main" val="3000620823"/>
                  </a:ext>
                </a:extLst>
              </a:tr>
              <a:tr h="370840">
                <a:tc>
                  <a:txBody>
                    <a:bodyPr/>
                    <a:lstStyle/>
                    <a:p>
                      <a:pPr algn="ctr"/>
                      <a:r>
                        <a:rPr lang="en-US" dirty="0"/>
                        <a:t>2</a:t>
                      </a:r>
                    </a:p>
                  </a:txBody>
                  <a:tcPr/>
                </a:tc>
                <a:tc>
                  <a:txBody>
                    <a:bodyPr/>
                    <a:lstStyle/>
                    <a:p>
                      <a:r>
                        <a:rPr lang="en-US" dirty="0"/>
                        <a:t>RHC Cost Report and HIPAA Agreements are currently being sent out.</a:t>
                      </a:r>
                    </a:p>
                    <a:p>
                      <a:r>
                        <a:rPr lang="en-US" dirty="0"/>
                        <a:t>(If you don’t receive one by 11/20, please reach out to me.)</a:t>
                      </a:r>
                    </a:p>
                  </a:txBody>
                  <a:tcPr/>
                </a:tc>
                <a:extLst>
                  <a:ext uri="{0D108BD9-81ED-4DB2-BD59-A6C34878D82A}">
                    <a16:rowId xmlns:a16="http://schemas.microsoft.com/office/drawing/2014/main" val="2776920504"/>
                  </a:ext>
                </a:extLst>
              </a:tr>
              <a:tr h="370840">
                <a:tc>
                  <a:txBody>
                    <a:bodyPr/>
                    <a:lstStyle/>
                    <a:p>
                      <a:pPr algn="ctr"/>
                      <a:r>
                        <a:rPr lang="en-US" dirty="0"/>
                        <a:t>3</a:t>
                      </a:r>
                    </a:p>
                  </a:txBody>
                  <a:tcPr/>
                </a:tc>
                <a:tc>
                  <a:txBody>
                    <a:bodyPr/>
                    <a:lstStyle/>
                    <a:p>
                      <a:r>
                        <a:rPr lang="en-US" dirty="0"/>
                        <a:t>Return signed RHC Cost Report and HIPAA Agreements, along with retainer to HBS.</a:t>
                      </a:r>
                    </a:p>
                  </a:txBody>
                  <a:tcPr/>
                </a:tc>
                <a:extLst>
                  <a:ext uri="{0D108BD9-81ED-4DB2-BD59-A6C34878D82A}">
                    <a16:rowId xmlns:a16="http://schemas.microsoft.com/office/drawing/2014/main" val="518532195"/>
                  </a:ext>
                </a:extLst>
              </a:tr>
            </a:tbl>
          </a:graphicData>
        </a:graphic>
      </p:graphicFrame>
      <p:pic>
        <p:nvPicPr>
          <p:cNvPr id="6" name="Picture 5" descr="Logo, company name&#10;&#10;Description automatically generated">
            <a:extLst>
              <a:ext uri="{FF2B5EF4-FFF2-40B4-BE49-F238E27FC236}">
                <a16:creationId xmlns:a16="http://schemas.microsoft.com/office/drawing/2014/main" id="{971FFF52-CDEE-5107-F1E9-F7B750BE5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3466248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005E-DFCD-AFAC-E9A0-F135E2B76F7D}"/>
              </a:ext>
            </a:extLst>
          </p:cNvPr>
          <p:cNvSpPr>
            <a:spLocks noGrp="1"/>
          </p:cNvSpPr>
          <p:nvPr>
            <p:ph type="title"/>
          </p:nvPr>
        </p:nvSpPr>
        <p:spPr/>
        <p:txBody>
          <a:bodyPr/>
          <a:lstStyle/>
          <a:p>
            <a:pPr algn="ctr"/>
            <a:r>
              <a:rPr lang="en-US" sz="3600" b="1" dirty="0"/>
              <a:t>RHC Cost Report Checklist</a:t>
            </a:r>
            <a:endParaRPr lang="en-US" dirty="0"/>
          </a:p>
        </p:txBody>
      </p:sp>
      <p:pic>
        <p:nvPicPr>
          <p:cNvPr id="4" name="Picture 3" descr="Logo, company name&#10;&#10;Description automatically generated">
            <a:extLst>
              <a:ext uri="{FF2B5EF4-FFF2-40B4-BE49-F238E27FC236}">
                <a16:creationId xmlns:a16="http://schemas.microsoft.com/office/drawing/2014/main" id="{5CAFBD7F-BDA1-E433-3F0B-384BFF704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pic>
        <p:nvPicPr>
          <p:cNvPr id="5" name="Content Placeholder 4">
            <a:extLst>
              <a:ext uri="{FF2B5EF4-FFF2-40B4-BE49-F238E27FC236}">
                <a16:creationId xmlns:a16="http://schemas.microsoft.com/office/drawing/2014/main" id="{C4A79826-F39F-E638-14FF-D415825119E8}"/>
              </a:ext>
            </a:extLst>
          </p:cNvPr>
          <p:cNvPicPr>
            <a:picLocks noGrp="1" noChangeAspect="1"/>
          </p:cNvPicPr>
          <p:nvPr>
            <p:ph idx="1"/>
          </p:nvPr>
        </p:nvPicPr>
        <p:blipFill>
          <a:blip r:embed="rId3"/>
          <a:stretch>
            <a:fillRect/>
          </a:stretch>
        </p:blipFill>
        <p:spPr>
          <a:xfrm>
            <a:off x="3063466" y="1513225"/>
            <a:ext cx="3825106" cy="3881437"/>
          </a:xfrm>
          <a:prstGeom prst="rect">
            <a:avLst/>
          </a:prstGeom>
        </p:spPr>
      </p:pic>
    </p:spTree>
    <p:extLst>
      <p:ext uri="{BB962C8B-B14F-4D97-AF65-F5344CB8AC3E}">
        <p14:creationId xmlns:p14="http://schemas.microsoft.com/office/powerpoint/2010/main" val="668620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21A5-E95D-330D-C514-0F5E4FE10147}"/>
              </a:ext>
            </a:extLst>
          </p:cNvPr>
          <p:cNvSpPr>
            <a:spLocks noGrp="1"/>
          </p:cNvSpPr>
          <p:nvPr>
            <p:ph type="title"/>
          </p:nvPr>
        </p:nvSpPr>
        <p:spPr/>
        <p:txBody>
          <a:bodyPr/>
          <a:lstStyle/>
          <a:p>
            <a:pPr algn="ctr"/>
            <a:r>
              <a:rPr lang="en-US" b="1" dirty="0"/>
              <a:t>RHC Cost Report Planning (Year-End)</a:t>
            </a:r>
            <a:br>
              <a:rPr lang="en-US" b="1" dirty="0"/>
            </a:br>
            <a:r>
              <a:rPr lang="en-US" dirty="0"/>
              <a:t>12/31 Cost Reports are Due 5/31</a:t>
            </a:r>
          </a:p>
        </p:txBody>
      </p:sp>
      <p:graphicFrame>
        <p:nvGraphicFramePr>
          <p:cNvPr id="5" name="Table 5">
            <a:extLst>
              <a:ext uri="{FF2B5EF4-FFF2-40B4-BE49-F238E27FC236}">
                <a16:creationId xmlns:a16="http://schemas.microsoft.com/office/drawing/2014/main" id="{C4B47C76-E42D-141C-AE35-164E091E7DF5}"/>
              </a:ext>
            </a:extLst>
          </p:cNvPr>
          <p:cNvGraphicFramePr>
            <a:graphicFrameLocks noGrp="1"/>
          </p:cNvGraphicFramePr>
          <p:nvPr>
            <p:ph idx="1"/>
            <p:extLst>
              <p:ext uri="{D42A27DB-BD31-4B8C-83A1-F6EECF244321}">
                <p14:modId xmlns:p14="http://schemas.microsoft.com/office/powerpoint/2010/main" val="3523302006"/>
              </p:ext>
            </p:extLst>
          </p:nvPr>
        </p:nvGraphicFramePr>
        <p:xfrm>
          <a:off x="685955" y="1982563"/>
          <a:ext cx="8596312" cy="3403600"/>
        </p:xfrm>
        <a:graphic>
          <a:graphicData uri="http://schemas.openxmlformats.org/drawingml/2006/table">
            <a:tbl>
              <a:tblPr firstRow="1" bandRow="1">
                <a:tableStyleId>{5C22544A-7EE6-4342-B048-85BDC9FD1C3A}</a:tableStyleId>
              </a:tblPr>
              <a:tblGrid>
                <a:gridCol w="883900">
                  <a:extLst>
                    <a:ext uri="{9D8B030D-6E8A-4147-A177-3AD203B41FA5}">
                      <a16:colId xmlns:a16="http://schemas.microsoft.com/office/drawing/2014/main" val="1398311846"/>
                    </a:ext>
                  </a:extLst>
                </a:gridCol>
                <a:gridCol w="7712412">
                  <a:extLst>
                    <a:ext uri="{9D8B030D-6E8A-4147-A177-3AD203B41FA5}">
                      <a16:colId xmlns:a16="http://schemas.microsoft.com/office/drawing/2014/main" val="2443868991"/>
                    </a:ext>
                  </a:extLst>
                </a:gridCol>
              </a:tblGrid>
              <a:tr h="370840">
                <a:tc>
                  <a:txBody>
                    <a:bodyPr/>
                    <a:lstStyle/>
                    <a:p>
                      <a:pPr algn="ctr"/>
                      <a:r>
                        <a:rPr lang="en-US" dirty="0"/>
                        <a:t>Step</a:t>
                      </a:r>
                    </a:p>
                  </a:txBody>
                  <a:tcPr/>
                </a:tc>
                <a:tc>
                  <a:txBody>
                    <a:bodyPr/>
                    <a:lstStyle/>
                    <a:p>
                      <a:pPr algn="ctr"/>
                      <a:r>
                        <a:rPr lang="en-US" dirty="0"/>
                        <a:t>Description</a:t>
                      </a:r>
                    </a:p>
                  </a:txBody>
                  <a:tcPr/>
                </a:tc>
                <a:extLst>
                  <a:ext uri="{0D108BD9-81ED-4DB2-BD59-A6C34878D82A}">
                    <a16:rowId xmlns:a16="http://schemas.microsoft.com/office/drawing/2014/main" val="3219572623"/>
                  </a:ext>
                </a:extLst>
              </a:tr>
              <a:tr h="370840">
                <a:tc>
                  <a:txBody>
                    <a:bodyPr/>
                    <a:lstStyle/>
                    <a:p>
                      <a:pPr algn="ctr"/>
                      <a:r>
                        <a:rPr lang="en-US" dirty="0"/>
                        <a:t>1</a:t>
                      </a:r>
                    </a:p>
                  </a:txBody>
                  <a:tcPr/>
                </a:tc>
                <a:tc>
                  <a:txBody>
                    <a:bodyPr/>
                    <a:lstStyle/>
                    <a:p>
                      <a:r>
                        <a:rPr lang="en-US" dirty="0"/>
                        <a:t>If you would like us to prepare your cost report, please let us know.</a:t>
                      </a:r>
                    </a:p>
                  </a:txBody>
                  <a:tcPr/>
                </a:tc>
                <a:extLst>
                  <a:ext uri="{0D108BD9-81ED-4DB2-BD59-A6C34878D82A}">
                    <a16:rowId xmlns:a16="http://schemas.microsoft.com/office/drawing/2014/main" val="3000620823"/>
                  </a:ext>
                </a:extLst>
              </a:tr>
              <a:tr h="370840">
                <a:tc>
                  <a:txBody>
                    <a:bodyPr/>
                    <a:lstStyle/>
                    <a:p>
                      <a:pPr algn="ctr"/>
                      <a:r>
                        <a:rPr lang="en-US" dirty="0"/>
                        <a:t>2</a:t>
                      </a:r>
                    </a:p>
                  </a:txBody>
                  <a:tcPr/>
                </a:tc>
                <a:tc>
                  <a:txBody>
                    <a:bodyPr/>
                    <a:lstStyle/>
                    <a:p>
                      <a:r>
                        <a:rPr lang="en-US" dirty="0"/>
                        <a:t>RHC Cost Report and HIPAA Agreements are currently being sent out.</a:t>
                      </a:r>
                    </a:p>
                    <a:p>
                      <a:r>
                        <a:rPr lang="en-US" dirty="0"/>
                        <a:t>(If you don’t receive one by 11/20, please reach out to me.)</a:t>
                      </a:r>
                    </a:p>
                  </a:txBody>
                  <a:tcPr/>
                </a:tc>
                <a:extLst>
                  <a:ext uri="{0D108BD9-81ED-4DB2-BD59-A6C34878D82A}">
                    <a16:rowId xmlns:a16="http://schemas.microsoft.com/office/drawing/2014/main" val="2776920504"/>
                  </a:ext>
                </a:extLst>
              </a:tr>
              <a:tr h="370840">
                <a:tc>
                  <a:txBody>
                    <a:bodyPr/>
                    <a:lstStyle/>
                    <a:p>
                      <a:pPr algn="ctr"/>
                      <a:r>
                        <a:rPr lang="en-US" dirty="0"/>
                        <a:t>3</a:t>
                      </a:r>
                    </a:p>
                  </a:txBody>
                  <a:tcPr/>
                </a:tc>
                <a:tc>
                  <a:txBody>
                    <a:bodyPr/>
                    <a:lstStyle/>
                    <a:p>
                      <a:r>
                        <a:rPr lang="en-US" dirty="0"/>
                        <a:t>Return signed RHC Cost Report and HIPAA Agreements, along with retainer to HBS.</a:t>
                      </a:r>
                    </a:p>
                  </a:txBody>
                  <a:tcPr/>
                </a:tc>
                <a:extLst>
                  <a:ext uri="{0D108BD9-81ED-4DB2-BD59-A6C34878D82A}">
                    <a16:rowId xmlns:a16="http://schemas.microsoft.com/office/drawing/2014/main" val="518532195"/>
                  </a:ext>
                </a:extLst>
              </a:tr>
              <a:tr h="370840">
                <a:tc>
                  <a:txBody>
                    <a:bodyPr/>
                    <a:lstStyle/>
                    <a:p>
                      <a:pPr algn="ctr"/>
                      <a:r>
                        <a:rPr lang="en-US" dirty="0"/>
                        <a:t>4</a:t>
                      </a:r>
                    </a:p>
                  </a:txBody>
                  <a:tcPr/>
                </a:tc>
                <a:tc>
                  <a:txBody>
                    <a:bodyPr/>
                    <a:lstStyle/>
                    <a:p>
                      <a:r>
                        <a:rPr lang="en-US" dirty="0"/>
                        <a:t>Work on setting up access to the IDM System (instructions to follow).</a:t>
                      </a:r>
                    </a:p>
                  </a:txBody>
                  <a:tcPr/>
                </a:tc>
                <a:extLst>
                  <a:ext uri="{0D108BD9-81ED-4DB2-BD59-A6C34878D82A}">
                    <a16:rowId xmlns:a16="http://schemas.microsoft.com/office/drawing/2014/main" val="964293600"/>
                  </a:ext>
                </a:extLst>
              </a:tr>
              <a:tr h="370840">
                <a:tc>
                  <a:txBody>
                    <a:bodyPr/>
                    <a:lstStyle/>
                    <a:p>
                      <a:pPr algn="ctr"/>
                      <a:r>
                        <a:rPr lang="en-US" dirty="0"/>
                        <a:t>5</a:t>
                      </a:r>
                    </a:p>
                  </a:txBody>
                  <a:tcPr/>
                </a:tc>
                <a:tc>
                  <a:txBody>
                    <a:bodyPr/>
                    <a:lstStyle/>
                    <a:p>
                      <a:r>
                        <a:rPr lang="en-US" dirty="0"/>
                        <a:t>Receive RHC Cost Report checklist from HBS.</a:t>
                      </a:r>
                    </a:p>
                  </a:txBody>
                  <a:tcPr/>
                </a:tc>
                <a:extLst>
                  <a:ext uri="{0D108BD9-81ED-4DB2-BD59-A6C34878D82A}">
                    <a16:rowId xmlns:a16="http://schemas.microsoft.com/office/drawing/2014/main" val="1119234072"/>
                  </a:ext>
                </a:extLst>
              </a:tr>
              <a:tr h="370840">
                <a:tc>
                  <a:txBody>
                    <a:bodyPr/>
                    <a:lstStyle/>
                    <a:p>
                      <a:pPr algn="ctr"/>
                      <a:r>
                        <a:rPr lang="en-US" dirty="0"/>
                        <a:t>6</a:t>
                      </a:r>
                    </a:p>
                  </a:txBody>
                  <a:tcPr/>
                </a:tc>
                <a:tc>
                  <a:txBody>
                    <a:bodyPr/>
                    <a:lstStyle/>
                    <a:p>
                      <a:r>
                        <a:rPr lang="en-US" dirty="0"/>
                        <a:t>Obtain &amp; upload information to Client Portal as early as possible.</a:t>
                      </a:r>
                    </a:p>
                    <a:p>
                      <a:r>
                        <a:rPr lang="en-US" dirty="0"/>
                        <a:t>(Let me know if you do not currently have access to your portal.)</a:t>
                      </a:r>
                    </a:p>
                  </a:txBody>
                  <a:tcPr/>
                </a:tc>
                <a:extLst>
                  <a:ext uri="{0D108BD9-81ED-4DB2-BD59-A6C34878D82A}">
                    <a16:rowId xmlns:a16="http://schemas.microsoft.com/office/drawing/2014/main" val="1071026442"/>
                  </a:ext>
                </a:extLst>
              </a:tr>
            </a:tbl>
          </a:graphicData>
        </a:graphic>
      </p:graphicFrame>
      <p:pic>
        <p:nvPicPr>
          <p:cNvPr id="6" name="Picture 5" descr="Logo, company name&#10;&#10;Description automatically generated">
            <a:extLst>
              <a:ext uri="{FF2B5EF4-FFF2-40B4-BE49-F238E27FC236}">
                <a16:creationId xmlns:a16="http://schemas.microsoft.com/office/drawing/2014/main" id="{971FFF52-CDEE-5107-F1E9-F7B750BE5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531399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392FB-8158-FC60-15CE-8E1140339A69}"/>
              </a:ext>
            </a:extLst>
          </p:cNvPr>
          <p:cNvSpPr>
            <a:spLocks noGrp="1"/>
          </p:cNvSpPr>
          <p:nvPr>
            <p:ph type="title"/>
          </p:nvPr>
        </p:nvSpPr>
        <p:spPr/>
        <p:txBody>
          <a:bodyPr/>
          <a:lstStyle/>
          <a:p>
            <a:pPr algn="ctr"/>
            <a:r>
              <a:rPr lang="en-US" b="1" dirty="0"/>
              <a:t>Client Portal (Canopy)</a:t>
            </a:r>
          </a:p>
        </p:txBody>
      </p:sp>
      <p:pic>
        <p:nvPicPr>
          <p:cNvPr id="5" name="Content Placeholder 4">
            <a:extLst>
              <a:ext uri="{FF2B5EF4-FFF2-40B4-BE49-F238E27FC236}">
                <a16:creationId xmlns:a16="http://schemas.microsoft.com/office/drawing/2014/main" id="{CA822092-B31D-3FEB-BA67-772A2B7A1F8F}"/>
              </a:ext>
            </a:extLst>
          </p:cNvPr>
          <p:cNvPicPr>
            <a:picLocks noGrp="1" noChangeAspect="1"/>
          </p:cNvPicPr>
          <p:nvPr>
            <p:ph idx="1"/>
          </p:nvPr>
        </p:nvPicPr>
        <p:blipFill>
          <a:blip r:embed="rId2"/>
          <a:stretch>
            <a:fillRect/>
          </a:stretch>
        </p:blipFill>
        <p:spPr>
          <a:xfrm>
            <a:off x="658813" y="1768428"/>
            <a:ext cx="8596312" cy="3313206"/>
          </a:xfrm>
        </p:spPr>
      </p:pic>
      <p:pic>
        <p:nvPicPr>
          <p:cNvPr id="6" name="Picture 5" descr="Logo, company name&#10;&#10;Description automatically generated">
            <a:extLst>
              <a:ext uri="{FF2B5EF4-FFF2-40B4-BE49-F238E27FC236}">
                <a16:creationId xmlns:a16="http://schemas.microsoft.com/office/drawing/2014/main" id="{4A12F506-D426-5358-A1F4-7343B01CC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1541934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21A5-E95D-330D-C514-0F5E4FE10147}"/>
              </a:ext>
            </a:extLst>
          </p:cNvPr>
          <p:cNvSpPr>
            <a:spLocks noGrp="1"/>
          </p:cNvSpPr>
          <p:nvPr>
            <p:ph type="title"/>
          </p:nvPr>
        </p:nvSpPr>
        <p:spPr/>
        <p:txBody>
          <a:bodyPr/>
          <a:lstStyle/>
          <a:p>
            <a:pPr algn="ctr"/>
            <a:r>
              <a:rPr lang="en-US" b="1" dirty="0"/>
              <a:t>RHC Cost Report Planning (Year-End)</a:t>
            </a:r>
            <a:br>
              <a:rPr lang="en-US" b="1" dirty="0"/>
            </a:br>
            <a:r>
              <a:rPr lang="en-US" dirty="0"/>
              <a:t>12/31 Cost Reports are Due 5/31</a:t>
            </a:r>
          </a:p>
        </p:txBody>
      </p:sp>
      <p:graphicFrame>
        <p:nvGraphicFramePr>
          <p:cNvPr id="5" name="Table 5">
            <a:extLst>
              <a:ext uri="{FF2B5EF4-FFF2-40B4-BE49-F238E27FC236}">
                <a16:creationId xmlns:a16="http://schemas.microsoft.com/office/drawing/2014/main" id="{C4B47C76-E42D-141C-AE35-164E091E7DF5}"/>
              </a:ext>
            </a:extLst>
          </p:cNvPr>
          <p:cNvGraphicFramePr>
            <a:graphicFrameLocks noGrp="1"/>
          </p:cNvGraphicFramePr>
          <p:nvPr>
            <p:ph idx="1"/>
          </p:nvPr>
        </p:nvGraphicFramePr>
        <p:xfrm>
          <a:off x="685955" y="1982563"/>
          <a:ext cx="8596312" cy="4043680"/>
        </p:xfrm>
        <a:graphic>
          <a:graphicData uri="http://schemas.openxmlformats.org/drawingml/2006/table">
            <a:tbl>
              <a:tblPr firstRow="1" bandRow="1">
                <a:tableStyleId>{5C22544A-7EE6-4342-B048-85BDC9FD1C3A}</a:tableStyleId>
              </a:tblPr>
              <a:tblGrid>
                <a:gridCol w="883900">
                  <a:extLst>
                    <a:ext uri="{9D8B030D-6E8A-4147-A177-3AD203B41FA5}">
                      <a16:colId xmlns:a16="http://schemas.microsoft.com/office/drawing/2014/main" val="1398311846"/>
                    </a:ext>
                  </a:extLst>
                </a:gridCol>
                <a:gridCol w="7712412">
                  <a:extLst>
                    <a:ext uri="{9D8B030D-6E8A-4147-A177-3AD203B41FA5}">
                      <a16:colId xmlns:a16="http://schemas.microsoft.com/office/drawing/2014/main" val="2443868991"/>
                    </a:ext>
                  </a:extLst>
                </a:gridCol>
              </a:tblGrid>
              <a:tr h="370840">
                <a:tc>
                  <a:txBody>
                    <a:bodyPr/>
                    <a:lstStyle/>
                    <a:p>
                      <a:pPr algn="ctr"/>
                      <a:r>
                        <a:rPr lang="en-US" dirty="0"/>
                        <a:t>Step</a:t>
                      </a:r>
                    </a:p>
                  </a:txBody>
                  <a:tcPr/>
                </a:tc>
                <a:tc>
                  <a:txBody>
                    <a:bodyPr/>
                    <a:lstStyle/>
                    <a:p>
                      <a:pPr algn="ctr"/>
                      <a:r>
                        <a:rPr lang="en-US" dirty="0"/>
                        <a:t>Description</a:t>
                      </a:r>
                    </a:p>
                  </a:txBody>
                  <a:tcPr/>
                </a:tc>
                <a:extLst>
                  <a:ext uri="{0D108BD9-81ED-4DB2-BD59-A6C34878D82A}">
                    <a16:rowId xmlns:a16="http://schemas.microsoft.com/office/drawing/2014/main" val="3219572623"/>
                  </a:ext>
                </a:extLst>
              </a:tr>
              <a:tr h="370840">
                <a:tc>
                  <a:txBody>
                    <a:bodyPr/>
                    <a:lstStyle/>
                    <a:p>
                      <a:pPr algn="ctr"/>
                      <a:r>
                        <a:rPr lang="en-US" dirty="0"/>
                        <a:t>1</a:t>
                      </a:r>
                    </a:p>
                  </a:txBody>
                  <a:tcPr/>
                </a:tc>
                <a:tc>
                  <a:txBody>
                    <a:bodyPr/>
                    <a:lstStyle/>
                    <a:p>
                      <a:r>
                        <a:rPr lang="en-US" dirty="0"/>
                        <a:t>If you would like us to prepare your cost report, please let us know.</a:t>
                      </a:r>
                    </a:p>
                  </a:txBody>
                  <a:tcPr/>
                </a:tc>
                <a:extLst>
                  <a:ext uri="{0D108BD9-81ED-4DB2-BD59-A6C34878D82A}">
                    <a16:rowId xmlns:a16="http://schemas.microsoft.com/office/drawing/2014/main" val="3000620823"/>
                  </a:ext>
                </a:extLst>
              </a:tr>
              <a:tr h="370840">
                <a:tc>
                  <a:txBody>
                    <a:bodyPr/>
                    <a:lstStyle/>
                    <a:p>
                      <a:pPr algn="ctr"/>
                      <a:r>
                        <a:rPr lang="en-US" dirty="0"/>
                        <a:t>2</a:t>
                      </a:r>
                    </a:p>
                  </a:txBody>
                  <a:tcPr/>
                </a:tc>
                <a:tc>
                  <a:txBody>
                    <a:bodyPr/>
                    <a:lstStyle/>
                    <a:p>
                      <a:r>
                        <a:rPr lang="en-US" dirty="0"/>
                        <a:t>RHC Cost Report and HIPAA Agreements are currently being sent out.</a:t>
                      </a:r>
                    </a:p>
                    <a:p>
                      <a:r>
                        <a:rPr lang="en-US" dirty="0"/>
                        <a:t>(If you don’t receive one by 11/20, please reach out to me.)</a:t>
                      </a:r>
                    </a:p>
                  </a:txBody>
                  <a:tcPr/>
                </a:tc>
                <a:extLst>
                  <a:ext uri="{0D108BD9-81ED-4DB2-BD59-A6C34878D82A}">
                    <a16:rowId xmlns:a16="http://schemas.microsoft.com/office/drawing/2014/main" val="2776920504"/>
                  </a:ext>
                </a:extLst>
              </a:tr>
              <a:tr h="370840">
                <a:tc>
                  <a:txBody>
                    <a:bodyPr/>
                    <a:lstStyle/>
                    <a:p>
                      <a:pPr algn="ctr"/>
                      <a:r>
                        <a:rPr lang="en-US" dirty="0"/>
                        <a:t>3</a:t>
                      </a:r>
                    </a:p>
                  </a:txBody>
                  <a:tcPr/>
                </a:tc>
                <a:tc>
                  <a:txBody>
                    <a:bodyPr/>
                    <a:lstStyle/>
                    <a:p>
                      <a:r>
                        <a:rPr lang="en-US" dirty="0"/>
                        <a:t>Return signed RHC Cost Report and HIPAA Agreements, along with retainer to HBS.</a:t>
                      </a:r>
                    </a:p>
                  </a:txBody>
                  <a:tcPr/>
                </a:tc>
                <a:extLst>
                  <a:ext uri="{0D108BD9-81ED-4DB2-BD59-A6C34878D82A}">
                    <a16:rowId xmlns:a16="http://schemas.microsoft.com/office/drawing/2014/main" val="518532195"/>
                  </a:ext>
                </a:extLst>
              </a:tr>
              <a:tr h="370840">
                <a:tc>
                  <a:txBody>
                    <a:bodyPr/>
                    <a:lstStyle/>
                    <a:p>
                      <a:pPr algn="ctr"/>
                      <a:r>
                        <a:rPr lang="en-US" dirty="0"/>
                        <a:t>4</a:t>
                      </a:r>
                    </a:p>
                  </a:txBody>
                  <a:tcPr/>
                </a:tc>
                <a:tc>
                  <a:txBody>
                    <a:bodyPr/>
                    <a:lstStyle/>
                    <a:p>
                      <a:r>
                        <a:rPr lang="en-US" dirty="0"/>
                        <a:t>Work on setting up access to the IDM System (instructions to follow).</a:t>
                      </a:r>
                    </a:p>
                  </a:txBody>
                  <a:tcPr/>
                </a:tc>
                <a:extLst>
                  <a:ext uri="{0D108BD9-81ED-4DB2-BD59-A6C34878D82A}">
                    <a16:rowId xmlns:a16="http://schemas.microsoft.com/office/drawing/2014/main" val="964293600"/>
                  </a:ext>
                </a:extLst>
              </a:tr>
              <a:tr h="370840">
                <a:tc>
                  <a:txBody>
                    <a:bodyPr/>
                    <a:lstStyle/>
                    <a:p>
                      <a:pPr algn="ctr"/>
                      <a:r>
                        <a:rPr lang="en-US" dirty="0"/>
                        <a:t>5</a:t>
                      </a:r>
                    </a:p>
                  </a:txBody>
                  <a:tcPr/>
                </a:tc>
                <a:tc>
                  <a:txBody>
                    <a:bodyPr/>
                    <a:lstStyle/>
                    <a:p>
                      <a:r>
                        <a:rPr lang="en-US" dirty="0"/>
                        <a:t>Receive RHC Cost Report checklist from HBS.</a:t>
                      </a:r>
                    </a:p>
                  </a:txBody>
                  <a:tcPr/>
                </a:tc>
                <a:extLst>
                  <a:ext uri="{0D108BD9-81ED-4DB2-BD59-A6C34878D82A}">
                    <a16:rowId xmlns:a16="http://schemas.microsoft.com/office/drawing/2014/main" val="1119234072"/>
                  </a:ext>
                </a:extLst>
              </a:tr>
              <a:tr h="370840">
                <a:tc>
                  <a:txBody>
                    <a:bodyPr/>
                    <a:lstStyle/>
                    <a:p>
                      <a:pPr algn="ctr"/>
                      <a:r>
                        <a:rPr lang="en-US" dirty="0"/>
                        <a:t>6</a:t>
                      </a:r>
                    </a:p>
                  </a:txBody>
                  <a:tcPr/>
                </a:tc>
                <a:tc>
                  <a:txBody>
                    <a:bodyPr/>
                    <a:lstStyle/>
                    <a:p>
                      <a:r>
                        <a:rPr lang="en-US" dirty="0"/>
                        <a:t>Obtain &amp; upload information to Client Portal as early as possible.</a:t>
                      </a:r>
                    </a:p>
                    <a:p>
                      <a:r>
                        <a:rPr lang="en-US" dirty="0"/>
                        <a:t>(Let me know if you do not currently have access to your portal.)</a:t>
                      </a:r>
                    </a:p>
                  </a:txBody>
                  <a:tcPr/>
                </a:tc>
                <a:extLst>
                  <a:ext uri="{0D108BD9-81ED-4DB2-BD59-A6C34878D82A}">
                    <a16:rowId xmlns:a16="http://schemas.microsoft.com/office/drawing/2014/main" val="1071026442"/>
                  </a:ext>
                </a:extLst>
              </a:tr>
              <a:tr h="370840">
                <a:tc>
                  <a:txBody>
                    <a:bodyPr/>
                    <a:lstStyle/>
                    <a:p>
                      <a:pPr algn="ctr"/>
                      <a:r>
                        <a:rPr lang="en-US" dirty="0"/>
                        <a:t>7</a:t>
                      </a:r>
                    </a:p>
                  </a:txBody>
                  <a:tcPr/>
                </a:tc>
                <a:tc>
                  <a:txBody>
                    <a:bodyPr/>
                    <a:lstStyle/>
                    <a:p>
                      <a:r>
                        <a:rPr lang="en-US" dirty="0"/>
                        <a:t>HBS will prepare the RHC Cost Report and submit electronically, upon client approval.</a:t>
                      </a:r>
                    </a:p>
                  </a:txBody>
                  <a:tcPr/>
                </a:tc>
                <a:extLst>
                  <a:ext uri="{0D108BD9-81ED-4DB2-BD59-A6C34878D82A}">
                    <a16:rowId xmlns:a16="http://schemas.microsoft.com/office/drawing/2014/main" val="2318201062"/>
                  </a:ext>
                </a:extLst>
              </a:tr>
            </a:tbl>
          </a:graphicData>
        </a:graphic>
      </p:graphicFrame>
      <p:pic>
        <p:nvPicPr>
          <p:cNvPr id="6" name="Picture 5" descr="Logo, company name&#10;&#10;Description automatically generated">
            <a:extLst>
              <a:ext uri="{FF2B5EF4-FFF2-40B4-BE49-F238E27FC236}">
                <a16:creationId xmlns:a16="http://schemas.microsoft.com/office/drawing/2014/main" id="{971FFF52-CDEE-5107-F1E9-F7B750BE5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1875675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7266-D594-08A2-EF90-D38BBC1B8694}"/>
              </a:ext>
            </a:extLst>
          </p:cNvPr>
          <p:cNvSpPr>
            <a:spLocks noGrp="1"/>
          </p:cNvSpPr>
          <p:nvPr>
            <p:ph type="title"/>
          </p:nvPr>
        </p:nvSpPr>
        <p:spPr/>
        <p:txBody>
          <a:bodyPr/>
          <a:lstStyle/>
          <a:p>
            <a:pPr algn="ctr"/>
            <a:r>
              <a:rPr lang="en-US" b="1" dirty="0"/>
              <a:t>Contact Information</a:t>
            </a:r>
            <a:endParaRPr lang="en-US" dirty="0"/>
          </a:p>
        </p:txBody>
      </p:sp>
      <p:sp>
        <p:nvSpPr>
          <p:cNvPr id="5" name="Content Placeholder 4">
            <a:extLst>
              <a:ext uri="{FF2B5EF4-FFF2-40B4-BE49-F238E27FC236}">
                <a16:creationId xmlns:a16="http://schemas.microsoft.com/office/drawing/2014/main" id="{B53FAC6A-D42B-2EFD-CE1E-44A4EAFFB05F}"/>
              </a:ext>
            </a:extLst>
          </p:cNvPr>
          <p:cNvSpPr>
            <a:spLocks noGrp="1"/>
          </p:cNvSpPr>
          <p:nvPr>
            <p:ph sz="half" idx="2"/>
          </p:nvPr>
        </p:nvSpPr>
        <p:spPr>
          <a:xfrm>
            <a:off x="4818750" y="2927755"/>
            <a:ext cx="4184034" cy="2333919"/>
          </a:xfrm>
        </p:spPr>
        <p:txBody>
          <a:bodyPr/>
          <a:lstStyle/>
          <a:p>
            <a:pPr marL="0" indent="0">
              <a:spcBef>
                <a:spcPts val="0"/>
              </a:spcBef>
              <a:buNone/>
            </a:pPr>
            <a:r>
              <a:rPr lang="en-US" dirty="0"/>
              <a:t>Dani Gilbert, CPA, CRHCP</a:t>
            </a:r>
          </a:p>
          <a:p>
            <a:pPr marL="0" indent="0">
              <a:spcBef>
                <a:spcPts val="0"/>
              </a:spcBef>
              <a:buNone/>
            </a:pPr>
            <a:r>
              <a:rPr lang="en-US" dirty="0"/>
              <a:t>RHC Consultant</a:t>
            </a:r>
          </a:p>
          <a:p>
            <a:pPr marL="0" indent="0">
              <a:spcBef>
                <a:spcPts val="0"/>
              </a:spcBef>
              <a:buNone/>
            </a:pPr>
            <a:r>
              <a:rPr lang="en-US" dirty="0"/>
              <a:t>Healthcare Business Specialists</a:t>
            </a:r>
          </a:p>
          <a:p>
            <a:pPr marL="0" indent="0">
              <a:spcBef>
                <a:spcPts val="0"/>
              </a:spcBef>
              <a:buNone/>
            </a:pPr>
            <a:r>
              <a:rPr lang="en-US" dirty="0"/>
              <a:t>144 Hancock Oaks </a:t>
            </a:r>
            <a:r>
              <a:rPr lang="en-US" dirty="0" err="1"/>
              <a:t>Trce</a:t>
            </a:r>
            <a:r>
              <a:rPr lang="en-US" dirty="0"/>
              <a:t> NE</a:t>
            </a:r>
          </a:p>
          <a:p>
            <a:pPr marL="0" indent="0">
              <a:spcBef>
                <a:spcPts val="0"/>
              </a:spcBef>
              <a:buNone/>
            </a:pPr>
            <a:r>
              <a:rPr lang="en-US" dirty="0"/>
              <a:t>Cleveland, Tennessee  37323</a:t>
            </a:r>
          </a:p>
          <a:p>
            <a:pPr marL="0" indent="0">
              <a:spcBef>
                <a:spcPts val="0"/>
              </a:spcBef>
              <a:buNone/>
            </a:pPr>
            <a:r>
              <a:rPr lang="en-US" dirty="0"/>
              <a:t>Phone: (833) 787-2542 ext. 1</a:t>
            </a:r>
          </a:p>
          <a:p>
            <a:pPr marL="0" indent="0">
              <a:spcBef>
                <a:spcPts val="0"/>
              </a:spcBef>
              <a:buNone/>
            </a:pPr>
            <a:r>
              <a:rPr lang="en-US" dirty="0">
                <a:solidFill>
                  <a:srgbClr val="0070C0"/>
                </a:solidFill>
                <a:hlinkClick r:id="rId2">
                  <a:extLst>
                    <a:ext uri="{A12FA001-AC4F-418D-AE19-62706E023703}">
                      <ahyp:hlinkClr xmlns:ahyp="http://schemas.microsoft.com/office/drawing/2018/hyperlinkcolor" val="tx"/>
                    </a:ext>
                  </a:extLst>
                </a:hlinkClick>
              </a:rPr>
              <a:t>dani.gilbert@outlook.com</a:t>
            </a:r>
            <a:r>
              <a:rPr lang="en-US" dirty="0">
                <a:solidFill>
                  <a:srgbClr val="0070C0"/>
                </a:solidFill>
              </a:rPr>
              <a:t>  </a:t>
            </a:r>
          </a:p>
          <a:p>
            <a:pPr marL="0" indent="0">
              <a:spcBef>
                <a:spcPts val="0"/>
              </a:spcBef>
              <a:buNone/>
            </a:pPr>
            <a:r>
              <a:rPr lang="en-US" dirty="0">
                <a:solidFill>
                  <a:srgbClr val="0070C0"/>
                </a:solidFill>
                <a:hlinkClick r:id="rId3">
                  <a:extLst>
                    <a:ext uri="{A12FA001-AC4F-418D-AE19-62706E023703}">
                      <ahyp:hlinkClr xmlns:ahyp="http://schemas.microsoft.com/office/drawing/2018/hyperlinkcolor" val="tx"/>
                    </a:ext>
                  </a:extLst>
                </a:hlinkClick>
              </a:rPr>
              <a:t>www.ruralhealthclinic.com</a:t>
            </a:r>
            <a:r>
              <a:rPr lang="en-US" dirty="0">
                <a:solidFill>
                  <a:srgbClr val="0070C0"/>
                </a:solidFill>
              </a:rPr>
              <a:t> </a:t>
            </a:r>
          </a:p>
        </p:txBody>
      </p:sp>
      <p:pic>
        <p:nvPicPr>
          <p:cNvPr id="6" name="Content Placeholder 5">
            <a:extLst>
              <a:ext uri="{FF2B5EF4-FFF2-40B4-BE49-F238E27FC236}">
                <a16:creationId xmlns:a16="http://schemas.microsoft.com/office/drawing/2014/main" id="{BBFFBDB1-CA09-5B15-5F1F-37B0F1B0121B}"/>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a:stretch/>
        </p:blipFill>
        <p:spPr>
          <a:xfrm>
            <a:off x="1350694" y="2160588"/>
            <a:ext cx="2837399" cy="3881437"/>
          </a:xfrm>
        </p:spPr>
      </p:pic>
      <p:pic>
        <p:nvPicPr>
          <p:cNvPr id="7" name="Picture 6" descr="Logo, company name&#10;&#10;Description automatically generated">
            <a:extLst>
              <a:ext uri="{FF2B5EF4-FFF2-40B4-BE49-F238E27FC236}">
                <a16:creationId xmlns:a16="http://schemas.microsoft.com/office/drawing/2014/main" id="{58AB17D9-63BF-328F-EB52-41DA7DB280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227218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C8F1-02A8-66B9-3453-50BDE50D8BE1}"/>
              </a:ext>
            </a:extLst>
          </p:cNvPr>
          <p:cNvSpPr>
            <a:spLocks noGrp="1"/>
          </p:cNvSpPr>
          <p:nvPr>
            <p:ph type="title"/>
          </p:nvPr>
        </p:nvSpPr>
        <p:spPr/>
        <p:txBody>
          <a:bodyPr>
            <a:normAutofit/>
          </a:bodyPr>
          <a:lstStyle/>
          <a:p>
            <a:pPr algn="ctr"/>
            <a:r>
              <a:rPr lang="en-US" sz="3200" b="1" dirty="0"/>
              <a:t>RHC Cost Report and HIPAA Agreements </a:t>
            </a:r>
          </a:p>
        </p:txBody>
      </p:sp>
      <p:pic>
        <p:nvPicPr>
          <p:cNvPr id="7" name="Picture 6">
            <a:extLst>
              <a:ext uri="{FF2B5EF4-FFF2-40B4-BE49-F238E27FC236}">
                <a16:creationId xmlns:a16="http://schemas.microsoft.com/office/drawing/2014/main" id="{3CD8B199-8A0E-38A8-461B-F5B5AAC23C01}"/>
              </a:ext>
            </a:extLst>
          </p:cNvPr>
          <p:cNvPicPr>
            <a:picLocks noChangeAspect="1"/>
          </p:cNvPicPr>
          <p:nvPr/>
        </p:nvPicPr>
        <p:blipFill>
          <a:blip r:embed="rId2"/>
          <a:stretch>
            <a:fillRect/>
          </a:stretch>
        </p:blipFill>
        <p:spPr>
          <a:xfrm>
            <a:off x="857755" y="1432952"/>
            <a:ext cx="3854048" cy="4979985"/>
          </a:xfrm>
          <a:prstGeom prst="rect">
            <a:avLst/>
          </a:prstGeom>
        </p:spPr>
      </p:pic>
      <p:pic>
        <p:nvPicPr>
          <p:cNvPr id="11" name="Picture 10">
            <a:extLst>
              <a:ext uri="{FF2B5EF4-FFF2-40B4-BE49-F238E27FC236}">
                <a16:creationId xmlns:a16="http://schemas.microsoft.com/office/drawing/2014/main" id="{208DDD84-35D5-0686-19EC-951A23F15219}"/>
              </a:ext>
            </a:extLst>
          </p:cNvPr>
          <p:cNvPicPr>
            <a:picLocks noChangeAspect="1"/>
          </p:cNvPicPr>
          <p:nvPr/>
        </p:nvPicPr>
        <p:blipFill>
          <a:blip r:embed="rId3"/>
          <a:stretch>
            <a:fillRect/>
          </a:stretch>
        </p:blipFill>
        <p:spPr>
          <a:xfrm>
            <a:off x="4782392" y="1424198"/>
            <a:ext cx="3852985" cy="4961755"/>
          </a:xfrm>
          <a:prstGeom prst="rect">
            <a:avLst/>
          </a:prstGeom>
        </p:spPr>
      </p:pic>
      <p:pic>
        <p:nvPicPr>
          <p:cNvPr id="12" name="Picture 11" descr="Logo, company name&#10;&#10;Description automatically generated">
            <a:extLst>
              <a:ext uri="{FF2B5EF4-FFF2-40B4-BE49-F238E27FC236}">
                <a16:creationId xmlns:a16="http://schemas.microsoft.com/office/drawing/2014/main" id="{6525AD7B-CD17-1D1B-B429-9E9DE0E79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71591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21A5-E95D-330D-C514-0F5E4FE10147}"/>
              </a:ext>
            </a:extLst>
          </p:cNvPr>
          <p:cNvSpPr>
            <a:spLocks noGrp="1"/>
          </p:cNvSpPr>
          <p:nvPr>
            <p:ph type="title"/>
          </p:nvPr>
        </p:nvSpPr>
        <p:spPr/>
        <p:txBody>
          <a:bodyPr/>
          <a:lstStyle/>
          <a:p>
            <a:pPr algn="ctr"/>
            <a:r>
              <a:rPr lang="en-US" b="1" dirty="0"/>
              <a:t>RHC Cost Report Planning (Year-End)</a:t>
            </a:r>
            <a:br>
              <a:rPr lang="en-US" b="1" dirty="0"/>
            </a:br>
            <a:r>
              <a:rPr lang="en-US" dirty="0"/>
              <a:t>12/31 Cost Reports are Due 5/31</a:t>
            </a:r>
          </a:p>
        </p:txBody>
      </p:sp>
      <p:graphicFrame>
        <p:nvGraphicFramePr>
          <p:cNvPr id="5" name="Table 5">
            <a:extLst>
              <a:ext uri="{FF2B5EF4-FFF2-40B4-BE49-F238E27FC236}">
                <a16:creationId xmlns:a16="http://schemas.microsoft.com/office/drawing/2014/main" id="{C4B47C76-E42D-141C-AE35-164E091E7DF5}"/>
              </a:ext>
            </a:extLst>
          </p:cNvPr>
          <p:cNvGraphicFramePr>
            <a:graphicFrameLocks noGrp="1"/>
          </p:cNvGraphicFramePr>
          <p:nvPr>
            <p:ph idx="1"/>
            <p:extLst>
              <p:ext uri="{D42A27DB-BD31-4B8C-83A1-F6EECF244321}">
                <p14:modId xmlns:p14="http://schemas.microsoft.com/office/powerpoint/2010/main" val="284415374"/>
              </p:ext>
            </p:extLst>
          </p:nvPr>
        </p:nvGraphicFramePr>
        <p:xfrm>
          <a:off x="685955" y="1982563"/>
          <a:ext cx="8596312" cy="2392680"/>
        </p:xfrm>
        <a:graphic>
          <a:graphicData uri="http://schemas.openxmlformats.org/drawingml/2006/table">
            <a:tbl>
              <a:tblPr firstRow="1" bandRow="1">
                <a:tableStyleId>{5C22544A-7EE6-4342-B048-85BDC9FD1C3A}</a:tableStyleId>
              </a:tblPr>
              <a:tblGrid>
                <a:gridCol w="883900">
                  <a:extLst>
                    <a:ext uri="{9D8B030D-6E8A-4147-A177-3AD203B41FA5}">
                      <a16:colId xmlns:a16="http://schemas.microsoft.com/office/drawing/2014/main" val="1398311846"/>
                    </a:ext>
                  </a:extLst>
                </a:gridCol>
                <a:gridCol w="7712412">
                  <a:extLst>
                    <a:ext uri="{9D8B030D-6E8A-4147-A177-3AD203B41FA5}">
                      <a16:colId xmlns:a16="http://schemas.microsoft.com/office/drawing/2014/main" val="2443868991"/>
                    </a:ext>
                  </a:extLst>
                </a:gridCol>
              </a:tblGrid>
              <a:tr h="370840">
                <a:tc>
                  <a:txBody>
                    <a:bodyPr/>
                    <a:lstStyle/>
                    <a:p>
                      <a:pPr algn="ctr"/>
                      <a:r>
                        <a:rPr lang="en-US" dirty="0"/>
                        <a:t>Step</a:t>
                      </a:r>
                    </a:p>
                  </a:txBody>
                  <a:tcPr/>
                </a:tc>
                <a:tc>
                  <a:txBody>
                    <a:bodyPr/>
                    <a:lstStyle/>
                    <a:p>
                      <a:pPr algn="ctr"/>
                      <a:r>
                        <a:rPr lang="en-US" dirty="0"/>
                        <a:t>Description</a:t>
                      </a:r>
                    </a:p>
                  </a:txBody>
                  <a:tcPr/>
                </a:tc>
                <a:extLst>
                  <a:ext uri="{0D108BD9-81ED-4DB2-BD59-A6C34878D82A}">
                    <a16:rowId xmlns:a16="http://schemas.microsoft.com/office/drawing/2014/main" val="3219572623"/>
                  </a:ext>
                </a:extLst>
              </a:tr>
              <a:tr h="370840">
                <a:tc>
                  <a:txBody>
                    <a:bodyPr/>
                    <a:lstStyle/>
                    <a:p>
                      <a:pPr algn="ctr"/>
                      <a:r>
                        <a:rPr lang="en-US" dirty="0"/>
                        <a:t>1</a:t>
                      </a:r>
                    </a:p>
                  </a:txBody>
                  <a:tcPr/>
                </a:tc>
                <a:tc>
                  <a:txBody>
                    <a:bodyPr/>
                    <a:lstStyle/>
                    <a:p>
                      <a:r>
                        <a:rPr lang="en-US" dirty="0"/>
                        <a:t>If you would like us to prepare your cost report, please let us know.</a:t>
                      </a:r>
                    </a:p>
                  </a:txBody>
                  <a:tcPr/>
                </a:tc>
                <a:extLst>
                  <a:ext uri="{0D108BD9-81ED-4DB2-BD59-A6C34878D82A}">
                    <a16:rowId xmlns:a16="http://schemas.microsoft.com/office/drawing/2014/main" val="3000620823"/>
                  </a:ext>
                </a:extLst>
              </a:tr>
              <a:tr h="370840">
                <a:tc>
                  <a:txBody>
                    <a:bodyPr/>
                    <a:lstStyle/>
                    <a:p>
                      <a:pPr algn="ctr"/>
                      <a:r>
                        <a:rPr lang="en-US" dirty="0"/>
                        <a:t>2</a:t>
                      </a:r>
                    </a:p>
                  </a:txBody>
                  <a:tcPr/>
                </a:tc>
                <a:tc>
                  <a:txBody>
                    <a:bodyPr/>
                    <a:lstStyle/>
                    <a:p>
                      <a:r>
                        <a:rPr lang="en-US" dirty="0"/>
                        <a:t>RHC Cost Report and HIPAA Agreements are currently being sent out.</a:t>
                      </a:r>
                    </a:p>
                    <a:p>
                      <a:r>
                        <a:rPr lang="en-US" dirty="0"/>
                        <a:t>(If you don’t receive one by 11/20, please reach out to me.)</a:t>
                      </a:r>
                    </a:p>
                  </a:txBody>
                  <a:tcPr/>
                </a:tc>
                <a:extLst>
                  <a:ext uri="{0D108BD9-81ED-4DB2-BD59-A6C34878D82A}">
                    <a16:rowId xmlns:a16="http://schemas.microsoft.com/office/drawing/2014/main" val="2776920504"/>
                  </a:ext>
                </a:extLst>
              </a:tr>
              <a:tr h="370840">
                <a:tc>
                  <a:txBody>
                    <a:bodyPr/>
                    <a:lstStyle/>
                    <a:p>
                      <a:pPr algn="ctr"/>
                      <a:r>
                        <a:rPr lang="en-US" dirty="0"/>
                        <a:t>3</a:t>
                      </a:r>
                    </a:p>
                  </a:txBody>
                  <a:tcPr/>
                </a:tc>
                <a:tc>
                  <a:txBody>
                    <a:bodyPr/>
                    <a:lstStyle/>
                    <a:p>
                      <a:r>
                        <a:rPr lang="en-US" dirty="0"/>
                        <a:t>Return signed RHC Cost Report and HIPAA Agreements, along with retainer to HBS.</a:t>
                      </a:r>
                    </a:p>
                  </a:txBody>
                  <a:tcPr/>
                </a:tc>
                <a:extLst>
                  <a:ext uri="{0D108BD9-81ED-4DB2-BD59-A6C34878D82A}">
                    <a16:rowId xmlns:a16="http://schemas.microsoft.com/office/drawing/2014/main" val="518532195"/>
                  </a:ext>
                </a:extLst>
              </a:tr>
              <a:tr h="370840">
                <a:tc>
                  <a:txBody>
                    <a:bodyPr/>
                    <a:lstStyle/>
                    <a:p>
                      <a:pPr algn="ctr"/>
                      <a:r>
                        <a:rPr lang="en-US" dirty="0"/>
                        <a:t>4</a:t>
                      </a:r>
                    </a:p>
                  </a:txBody>
                  <a:tcPr/>
                </a:tc>
                <a:tc>
                  <a:txBody>
                    <a:bodyPr/>
                    <a:lstStyle/>
                    <a:p>
                      <a:r>
                        <a:rPr lang="en-US" dirty="0"/>
                        <a:t>Work on setting up access to the IDM System (instructions to follow).</a:t>
                      </a:r>
                    </a:p>
                  </a:txBody>
                  <a:tcPr/>
                </a:tc>
                <a:extLst>
                  <a:ext uri="{0D108BD9-81ED-4DB2-BD59-A6C34878D82A}">
                    <a16:rowId xmlns:a16="http://schemas.microsoft.com/office/drawing/2014/main" val="964293600"/>
                  </a:ext>
                </a:extLst>
              </a:tr>
            </a:tbl>
          </a:graphicData>
        </a:graphic>
      </p:graphicFrame>
      <p:pic>
        <p:nvPicPr>
          <p:cNvPr id="6" name="Picture 5" descr="Logo, company name&#10;&#10;Description automatically generated">
            <a:extLst>
              <a:ext uri="{FF2B5EF4-FFF2-40B4-BE49-F238E27FC236}">
                <a16:creationId xmlns:a16="http://schemas.microsoft.com/office/drawing/2014/main" id="{971FFF52-CDEE-5107-F1E9-F7B750BE5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192459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C2FFD-EB00-4CF3-8B29-877BCB114FC2}"/>
              </a:ext>
            </a:extLst>
          </p:cNvPr>
          <p:cNvSpPr>
            <a:spLocks noGrp="1"/>
          </p:cNvSpPr>
          <p:nvPr>
            <p:ph type="title"/>
          </p:nvPr>
        </p:nvSpPr>
        <p:spPr/>
        <p:txBody>
          <a:bodyPr/>
          <a:lstStyle/>
          <a:p>
            <a:pPr algn="ctr"/>
            <a:br>
              <a:rPr lang="en-US" b="1" dirty="0"/>
            </a:br>
            <a:r>
              <a:rPr lang="en-US" b="1" dirty="0"/>
              <a:t>Identity Management (IDM) System</a:t>
            </a:r>
          </a:p>
        </p:txBody>
      </p:sp>
      <p:sp>
        <p:nvSpPr>
          <p:cNvPr id="5" name="Content Placeholder 4">
            <a:extLst>
              <a:ext uri="{FF2B5EF4-FFF2-40B4-BE49-F238E27FC236}">
                <a16:creationId xmlns:a16="http://schemas.microsoft.com/office/drawing/2014/main" id="{D13149E0-A532-49B7-B019-BF02D779327C}"/>
              </a:ext>
            </a:extLst>
          </p:cNvPr>
          <p:cNvSpPr>
            <a:spLocks noGrp="1"/>
          </p:cNvSpPr>
          <p:nvPr>
            <p:ph idx="1"/>
          </p:nvPr>
        </p:nvSpPr>
        <p:spPr/>
        <p:txBody>
          <a:bodyPr/>
          <a:lstStyle/>
          <a:p>
            <a:pPr marL="0" indent="0">
              <a:buNone/>
            </a:pPr>
            <a:endParaRPr lang="en-US" dirty="0"/>
          </a:p>
          <a:p>
            <a:pPr marL="0" indent="0">
              <a:buNone/>
            </a:pPr>
            <a:r>
              <a:rPr lang="en-US" sz="2000" dirty="0"/>
              <a:t>CMS created the IDM System to provide providers with a means to request and obtain a single User ID, which they can use to access one or more CMS applications.</a:t>
            </a:r>
          </a:p>
          <a:p>
            <a:pPr marL="0" indent="0">
              <a:buNone/>
            </a:pPr>
            <a:endParaRPr lang="en-US" sz="2000" dirty="0"/>
          </a:p>
          <a:p>
            <a:pPr marL="0" indent="0">
              <a:buNone/>
            </a:pPr>
            <a:r>
              <a:rPr lang="en-US" sz="2000" dirty="0"/>
              <a:t>The IDM System provides the means for users to be approved to access many other CMS systems and applications. IDM governs access to CMS systems by managing the creation of user IDs and passwords, setting up multi-factor authentication (MFA), and the assignment of roles within CMS applications. </a:t>
            </a:r>
          </a:p>
        </p:txBody>
      </p:sp>
      <p:pic>
        <p:nvPicPr>
          <p:cNvPr id="2" name="Picture 1" descr="Logo, company name&#10;&#10;Description automatically generated">
            <a:extLst>
              <a:ext uri="{FF2B5EF4-FFF2-40B4-BE49-F238E27FC236}">
                <a16:creationId xmlns:a16="http://schemas.microsoft.com/office/drawing/2014/main" id="{23AAB442-64E1-F28D-DFCE-B501FF8BF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301245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C2FFD-EB00-4CF3-8B29-877BCB114FC2}"/>
              </a:ext>
            </a:extLst>
          </p:cNvPr>
          <p:cNvSpPr>
            <a:spLocks noGrp="1"/>
          </p:cNvSpPr>
          <p:nvPr>
            <p:ph type="title"/>
          </p:nvPr>
        </p:nvSpPr>
        <p:spPr/>
        <p:txBody>
          <a:bodyPr>
            <a:normAutofit/>
          </a:bodyPr>
          <a:lstStyle/>
          <a:p>
            <a:pPr algn="ctr"/>
            <a:r>
              <a:rPr lang="en-US" b="1" dirty="0"/>
              <a:t>Identity Management (IDM) System</a:t>
            </a:r>
            <a:br>
              <a:rPr lang="en-US" b="1" dirty="0"/>
            </a:br>
            <a:r>
              <a:rPr lang="en-US" sz="3200" dirty="0"/>
              <a:t>Learning Objectives</a:t>
            </a:r>
            <a:endParaRPr lang="en-US" dirty="0"/>
          </a:p>
        </p:txBody>
      </p:sp>
      <p:sp>
        <p:nvSpPr>
          <p:cNvPr id="5" name="Content Placeholder 4">
            <a:extLst>
              <a:ext uri="{FF2B5EF4-FFF2-40B4-BE49-F238E27FC236}">
                <a16:creationId xmlns:a16="http://schemas.microsoft.com/office/drawing/2014/main" id="{D13149E0-A532-49B7-B019-BF02D779327C}"/>
              </a:ext>
            </a:extLst>
          </p:cNvPr>
          <p:cNvSpPr>
            <a:spLocks noGrp="1"/>
          </p:cNvSpPr>
          <p:nvPr>
            <p:ph idx="1"/>
          </p:nvPr>
        </p:nvSpPr>
        <p:spPr/>
        <p:txBody>
          <a:bodyPr/>
          <a:lstStyle/>
          <a:p>
            <a:pPr marL="0" indent="0">
              <a:buNone/>
            </a:pPr>
            <a:endParaRPr lang="en-US" dirty="0"/>
          </a:p>
          <a:p>
            <a:r>
              <a:rPr lang="en-US" sz="2000" dirty="0"/>
              <a:t>How to Create a New User Account</a:t>
            </a:r>
          </a:p>
          <a:p>
            <a:r>
              <a:rPr lang="en-US" sz="2000" dirty="0"/>
              <a:t>IDM Self Service Dashboard (Overview)</a:t>
            </a:r>
          </a:p>
          <a:p>
            <a:r>
              <a:rPr lang="en-US" sz="2000" dirty="0"/>
              <a:t>How to Request a Role for a New Application</a:t>
            </a:r>
          </a:p>
          <a:p>
            <a:r>
              <a:rPr lang="en-US" sz="2000" dirty="0"/>
              <a:t>How to Add Attributes to an Existing Role</a:t>
            </a:r>
          </a:p>
          <a:p>
            <a:r>
              <a:rPr lang="en-US" sz="2000" dirty="0"/>
              <a:t>How to View and Cancel Role Requests</a:t>
            </a:r>
          </a:p>
        </p:txBody>
      </p:sp>
      <p:pic>
        <p:nvPicPr>
          <p:cNvPr id="2" name="Picture 1" descr="Logo, company name&#10;&#10;Description automatically generated">
            <a:extLst>
              <a:ext uri="{FF2B5EF4-FFF2-40B4-BE49-F238E27FC236}">
                <a16:creationId xmlns:a16="http://schemas.microsoft.com/office/drawing/2014/main" id="{AD40FBEF-5D0D-A795-8AAF-2343D2EBB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2792357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C2FFD-EB00-4CF3-8B29-877BCB114FC2}"/>
              </a:ext>
            </a:extLst>
          </p:cNvPr>
          <p:cNvSpPr>
            <a:spLocks noGrp="1"/>
          </p:cNvSpPr>
          <p:nvPr>
            <p:ph type="title"/>
          </p:nvPr>
        </p:nvSpPr>
        <p:spPr/>
        <p:txBody>
          <a:bodyPr>
            <a:normAutofit/>
          </a:bodyPr>
          <a:lstStyle/>
          <a:p>
            <a:pPr algn="ctr"/>
            <a:r>
              <a:rPr lang="en-US" b="1" dirty="0"/>
              <a:t>Identity Management (IDM) System</a:t>
            </a:r>
            <a:br>
              <a:rPr lang="en-US" b="1" dirty="0"/>
            </a:br>
            <a:r>
              <a:rPr lang="en-US" sz="3200" dirty="0"/>
              <a:t>How to Create a New User Account</a:t>
            </a:r>
            <a:endParaRPr lang="en-US" dirty="0"/>
          </a:p>
        </p:txBody>
      </p:sp>
      <p:sp>
        <p:nvSpPr>
          <p:cNvPr id="5" name="Content Placeholder 4">
            <a:extLst>
              <a:ext uri="{FF2B5EF4-FFF2-40B4-BE49-F238E27FC236}">
                <a16:creationId xmlns:a16="http://schemas.microsoft.com/office/drawing/2014/main" id="{D13149E0-A532-49B7-B019-BF02D779327C}"/>
              </a:ext>
            </a:extLst>
          </p:cNvPr>
          <p:cNvSpPr>
            <a:spLocks noGrp="1"/>
          </p:cNvSpPr>
          <p:nvPr>
            <p:ph sz="half" idx="1"/>
          </p:nvPr>
        </p:nvSpPr>
        <p:spPr>
          <a:xfrm>
            <a:off x="677334" y="2160588"/>
            <a:ext cx="5124950" cy="4290087"/>
          </a:xfrm>
        </p:spPr>
        <p:txBody>
          <a:bodyPr/>
          <a:lstStyle/>
          <a:p>
            <a:pPr marL="457200" indent="-457200">
              <a:buFont typeface="+mj-lt"/>
              <a:buAutoNum type="arabicPeriod"/>
            </a:pPr>
            <a:r>
              <a:rPr lang="en-US" dirty="0"/>
              <a:t>Navigate to </a:t>
            </a:r>
            <a:r>
              <a:rPr lang="en-US" dirty="0">
                <a:hlinkClick r:id="rId2"/>
              </a:rPr>
              <a:t>https://home.idm.cms.gov/</a:t>
            </a:r>
            <a:r>
              <a:rPr lang="en-US" dirty="0"/>
              <a:t>. </a:t>
            </a:r>
          </a:p>
          <a:p>
            <a:pPr marL="0" indent="0">
              <a:buNone/>
            </a:pPr>
            <a:endParaRPr lang="en-US" dirty="0"/>
          </a:p>
          <a:p>
            <a:pPr marL="457200" indent="-457200">
              <a:buFont typeface="+mj-lt"/>
              <a:buAutoNum type="arabicPeriod" startAt="2"/>
            </a:pPr>
            <a:r>
              <a:rPr lang="en-US" dirty="0"/>
              <a:t>Click the </a:t>
            </a:r>
            <a:r>
              <a:rPr lang="en-US" b="1" i="1" dirty="0"/>
              <a:t>New User Registration </a:t>
            </a:r>
            <a:r>
              <a:rPr lang="en-US" dirty="0"/>
              <a:t>button. </a:t>
            </a:r>
          </a:p>
        </p:txBody>
      </p:sp>
      <p:pic>
        <p:nvPicPr>
          <p:cNvPr id="6" name="Content Placeholder 5" descr="Graphical user interface, application&#10;&#10;Description automatically generated">
            <a:extLst>
              <a:ext uri="{FF2B5EF4-FFF2-40B4-BE49-F238E27FC236}">
                <a16:creationId xmlns:a16="http://schemas.microsoft.com/office/drawing/2014/main" id="{A45EF744-C4CA-4E51-8923-3F1C2956836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64110" y="2135650"/>
            <a:ext cx="2207547" cy="3881437"/>
          </a:xfrm>
        </p:spPr>
      </p:pic>
      <p:pic>
        <p:nvPicPr>
          <p:cNvPr id="2" name="Picture 1" descr="Logo, company name&#10;&#10;Description automatically generated">
            <a:extLst>
              <a:ext uri="{FF2B5EF4-FFF2-40B4-BE49-F238E27FC236}">
                <a16:creationId xmlns:a16="http://schemas.microsoft.com/office/drawing/2014/main" id="{9B933EB5-722D-A5DA-A29F-1A0A7821D6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243879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C2FFD-EB00-4CF3-8B29-877BCB114FC2}"/>
              </a:ext>
            </a:extLst>
          </p:cNvPr>
          <p:cNvSpPr>
            <a:spLocks noGrp="1"/>
          </p:cNvSpPr>
          <p:nvPr>
            <p:ph type="title"/>
          </p:nvPr>
        </p:nvSpPr>
        <p:spPr/>
        <p:txBody>
          <a:bodyPr>
            <a:normAutofit/>
          </a:bodyPr>
          <a:lstStyle/>
          <a:p>
            <a:pPr algn="ctr"/>
            <a:r>
              <a:rPr lang="en-US" b="1" dirty="0"/>
              <a:t>Identity Management (IDM) System</a:t>
            </a:r>
            <a:br>
              <a:rPr lang="en-US" b="1" dirty="0"/>
            </a:br>
            <a:r>
              <a:rPr lang="en-US" sz="3200" dirty="0"/>
              <a:t>How to Create a New User Account</a:t>
            </a:r>
            <a:endParaRPr lang="en-US" dirty="0"/>
          </a:p>
        </p:txBody>
      </p:sp>
      <p:sp>
        <p:nvSpPr>
          <p:cNvPr id="5" name="Content Placeholder 4">
            <a:extLst>
              <a:ext uri="{FF2B5EF4-FFF2-40B4-BE49-F238E27FC236}">
                <a16:creationId xmlns:a16="http://schemas.microsoft.com/office/drawing/2014/main" id="{D13149E0-A532-49B7-B019-BF02D779327C}"/>
              </a:ext>
            </a:extLst>
          </p:cNvPr>
          <p:cNvSpPr>
            <a:spLocks noGrp="1"/>
          </p:cNvSpPr>
          <p:nvPr>
            <p:ph sz="half" idx="1"/>
          </p:nvPr>
        </p:nvSpPr>
        <p:spPr>
          <a:xfrm>
            <a:off x="677334" y="2160589"/>
            <a:ext cx="5033510" cy="4165396"/>
          </a:xfrm>
        </p:spPr>
        <p:txBody>
          <a:bodyPr>
            <a:normAutofit fontScale="92500" lnSpcReduction="20000"/>
          </a:bodyPr>
          <a:lstStyle/>
          <a:p>
            <a:pPr marL="457200" indent="-457200">
              <a:buFont typeface="+mj-lt"/>
              <a:buAutoNum type="arabicPeriod" startAt="3"/>
            </a:pPr>
            <a:r>
              <a:rPr lang="en-US" sz="1900" dirty="0"/>
              <a:t>Enter the requested information (i.e., </a:t>
            </a:r>
            <a:r>
              <a:rPr lang="en-US" sz="1900" b="1" dirty="0"/>
              <a:t>Name</a:t>
            </a:r>
            <a:r>
              <a:rPr lang="en-US" sz="1900" dirty="0"/>
              <a:t>, </a:t>
            </a:r>
            <a:r>
              <a:rPr lang="en-US" sz="1900" b="1" dirty="0"/>
              <a:t>Date of Birth</a:t>
            </a:r>
            <a:r>
              <a:rPr lang="en-US" sz="1900" dirty="0"/>
              <a:t>, </a:t>
            </a:r>
            <a:r>
              <a:rPr lang="en-US" sz="1900" b="1" dirty="0"/>
              <a:t>E-mail Address</a:t>
            </a:r>
            <a:r>
              <a:rPr lang="en-US" sz="1900" dirty="0"/>
              <a:t>, etc.)</a:t>
            </a:r>
          </a:p>
          <a:p>
            <a:pPr marL="685800" lvl="1"/>
            <a:r>
              <a:rPr lang="en-US" sz="1700" dirty="0"/>
              <a:t>Make sure the you enter an exact match in the ‘E-mail Address’ and ‘Confirm E-mail Address’ fields.</a:t>
            </a:r>
          </a:p>
          <a:p>
            <a:pPr marL="457200" indent="-457200">
              <a:buFont typeface="+mj-lt"/>
              <a:buAutoNum type="arabicPeriod" startAt="2"/>
            </a:pPr>
            <a:endParaRPr lang="en-US" sz="1900" dirty="0"/>
          </a:p>
          <a:p>
            <a:pPr marL="457200" indent="-457200">
              <a:buFont typeface="+mj-lt"/>
              <a:buAutoNum type="arabicPeriod" startAt="4"/>
            </a:pPr>
            <a:r>
              <a:rPr lang="en-US" sz="1900" dirty="0"/>
              <a:t>Click the </a:t>
            </a:r>
            <a:r>
              <a:rPr lang="en-US" sz="1900" b="1" i="1" dirty="0"/>
              <a:t>Terms &amp; Conditions </a:t>
            </a:r>
            <a:r>
              <a:rPr lang="en-US" sz="1900" dirty="0"/>
              <a:t>button. Read the IDM terms and conditions then click the </a:t>
            </a:r>
            <a:r>
              <a:rPr lang="en-US" sz="1900" b="1" i="1" dirty="0"/>
              <a:t>Close Terms &amp; Conditions </a:t>
            </a:r>
            <a:r>
              <a:rPr lang="en-US" sz="1900" dirty="0"/>
              <a:t>button.</a:t>
            </a:r>
          </a:p>
          <a:p>
            <a:pPr marL="457200" indent="-457200">
              <a:buFont typeface="+mj-lt"/>
              <a:buAutoNum type="arabicPeriod" startAt="4"/>
            </a:pPr>
            <a:endParaRPr lang="en-US" sz="1900" dirty="0"/>
          </a:p>
          <a:p>
            <a:pPr marL="457200" indent="-457200">
              <a:buFont typeface="+mj-lt"/>
              <a:buAutoNum type="arabicPeriod" startAt="4"/>
            </a:pPr>
            <a:r>
              <a:rPr lang="en-US" sz="1900" dirty="0"/>
              <a:t>Click the checkbox to acknowledge agreement with the terms and conditions, then click the </a:t>
            </a:r>
            <a:r>
              <a:rPr lang="en-US" sz="1900" b="1" i="1" dirty="0"/>
              <a:t>Next</a:t>
            </a:r>
            <a:r>
              <a:rPr lang="en-US" sz="1900" dirty="0"/>
              <a:t> button. </a:t>
            </a:r>
          </a:p>
        </p:txBody>
      </p:sp>
      <p:pic>
        <p:nvPicPr>
          <p:cNvPr id="6" name="Content Placeholder 5">
            <a:extLst>
              <a:ext uri="{FF2B5EF4-FFF2-40B4-BE49-F238E27FC236}">
                <a16:creationId xmlns:a16="http://schemas.microsoft.com/office/drawing/2014/main" id="{A45EF744-C4CA-4E51-8923-3F1C2956836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5864110" y="2204259"/>
            <a:ext cx="2575670" cy="3747654"/>
          </a:xfrm>
        </p:spPr>
      </p:pic>
      <p:pic>
        <p:nvPicPr>
          <p:cNvPr id="2" name="Picture 1" descr="Logo, company name&#10;&#10;Description automatically generated">
            <a:extLst>
              <a:ext uri="{FF2B5EF4-FFF2-40B4-BE49-F238E27FC236}">
                <a16:creationId xmlns:a16="http://schemas.microsoft.com/office/drawing/2014/main" id="{FAACBA4A-9623-89A0-FA17-EFE239CCA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132649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C2FFD-EB00-4CF3-8B29-877BCB114FC2}"/>
              </a:ext>
            </a:extLst>
          </p:cNvPr>
          <p:cNvSpPr>
            <a:spLocks noGrp="1"/>
          </p:cNvSpPr>
          <p:nvPr>
            <p:ph type="title"/>
          </p:nvPr>
        </p:nvSpPr>
        <p:spPr/>
        <p:txBody>
          <a:bodyPr>
            <a:normAutofit/>
          </a:bodyPr>
          <a:lstStyle/>
          <a:p>
            <a:pPr algn="ctr"/>
            <a:r>
              <a:rPr lang="en-US" b="1" dirty="0"/>
              <a:t>Identity Management (IDM) System</a:t>
            </a:r>
            <a:br>
              <a:rPr lang="en-US" b="1" dirty="0"/>
            </a:br>
            <a:r>
              <a:rPr lang="en-US" sz="3200" dirty="0"/>
              <a:t>How to Create a New User Account</a:t>
            </a:r>
            <a:endParaRPr lang="en-US" dirty="0"/>
          </a:p>
        </p:txBody>
      </p:sp>
      <p:sp>
        <p:nvSpPr>
          <p:cNvPr id="5" name="Content Placeholder 4">
            <a:extLst>
              <a:ext uri="{FF2B5EF4-FFF2-40B4-BE49-F238E27FC236}">
                <a16:creationId xmlns:a16="http://schemas.microsoft.com/office/drawing/2014/main" id="{D13149E0-A532-49B7-B019-BF02D779327C}"/>
              </a:ext>
            </a:extLst>
          </p:cNvPr>
          <p:cNvSpPr>
            <a:spLocks noGrp="1"/>
          </p:cNvSpPr>
          <p:nvPr>
            <p:ph sz="half" idx="1"/>
          </p:nvPr>
        </p:nvSpPr>
        <p:spPr>
          <a:xfrm>
            <a:off x="677334" y="2160589"/>
            <a:ext cx="5033510" cy="4165396"/>
          </a:xfrm>
        </p:spPr>
        <p:txBody>
          <a:bodyPr>
            <a:normAutofit/>
          </a:bodyPr>
          <a:lstStyle/>
          <a:p>
            <a:pPr marL="457200" indent="-457200">
              <a:buFont typeface="+mj-lt"/>
              <a:buAutoNum type="arabicPeriod" startAt="6"/>
            </a:pPr>
            <a:r>
              <a:rPr lang="en-US" dirty="0"/>
              <a:t>Enter the </a:t>
            </a:r>
            <a:r>
              <a:rPr lang="en-US" b="1" dirty="0"/>
              <a:t>Home Address</a:t>
            </a:r>
            <a:r>
              <a:rPr lang="en-US" dirty="0"/>
              <a:t>, </a:t>
            </a:r>
            <a:r>
              <a:rPr lang="en-US" b="1" dirty="0"/>
              <a:t>City</a:t>
            </a:r>
            <a:r>
              <a:rPr lang="en-US" dirty="0"/>
              <a:t>, </a:t>
            </a:r>
            <a:r>
              <a:rPr lang="en-US" b="1" dirty="0"/>
              <a:t>State</a:t>
            </a:r>
            <a:r>
              <a:rPr lang="en-US" dirty="0"/>
              <a:t>, </a:t>
            </a:r>
            <a:r>
              <a:rPr lang="en-US" b="1" dirty="0"/>
              <a:t>Zip Code </a:t>
            </a:r>
            <a:r>
              <a:rPr lang="en-US" dirty="0"/>
              <a:t>and </a:t>
            </a:r>
            <a:r>
              <a:rPr lang="en-US" b="1" dirty="0"/>
              <a:t>Phone Number</a:t>
            </a:r>
            <a:r>
              <a:rPr lang="en-US" dirty="0"/>
              <a:t>.</a:t>
            </a:r>
          </a:p>
          <a:p>
            <a:pPr marL="0" indent="0">
              <a:buNone/>
            </a:pPr>
            <a:endParaRPr lang="en-US" dirty="0"/>
          </a:p>
          <a:p>
            <a:pPr marL="457200" indent="-457200">
              <a:buFont typeface="+mj-lt"/>
              <a:buAutoNum type="arabicPeriod" startAt="7"/>
            </a:pPr>
            <a:r>
              <a:rPr lang="en-US" dirty="0"/>
              <a:t>Click the </a:t>
            </a:r>
            <a:r>
              <a:rPr lang="en-US" b="1" i="1" dirty="0"/>
              <a:t>Next</a:t>
            </a:r>
            <a:r>
              <a:rPr lang="en-US" dirty="0"/>
              <a:t> button. </a:t>
            </a:r>
          </a:p>
        </p:txBody>
      </p:sp>
      <p:pic>
        <p:nvPicPr>
          <p:cNvPr id="6" name="Content Placeholder 5">
            <a:extLst>
              <a:ext uri="{FF2B5EF4-FFF2-40B4-BE49-F238E27FC236}">
                <a16:creationId xmlns:a16="http://schemas.microsoft.com/office/drawing/2014/main" id="{A45EF744-C4CA-4E51-8923-3F1C2956836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5881967" y="2204259"/>
            <a:ext cx="2539956" cy="3747654"/>
          </a:xfrm>
        </p:spPr>
      </p:pic>
      <p:pic>
        <p:nvPicPr>
          <p:cNvPr id="2" name="Picture 1" descr="Logo, company name&#10;&#10;Description automatically generated">
            <a:extLst>
              <a:ext uri="{FF2B5EF4-FFF2-40B4-BE49-F238E27FC236}">
                <a16:creationId xmlns:a16="http://schemas.microsoft.com/office/drawing/2014/main" id="{B85A4D35-D281-0A94-F1B8-44C51243C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3278" y="5846736"/>
            <a:ext cx="1228241" cy="1228241"/>
          </a:xfrm>
          <a:prstGeom prst="rect">
            <a:avLst/>
          </a:prstGeom>
        </p:spPr>
      </p:pic>
    </p:spTree>
    <p:extLst>
      <p:ext uri="{BB962C8B-B14F-4D97-AF65-F5344CB8AC3E}">
        <p14:creationId xmlns:p14="http://schemas.microsoft.com/office/powerpoint/2010/main" val="3334479858"/>
      </p:ext>
    </p:extLst>
  </p:cSld>
  <p:clrMapOvr>
    <a:masterClrMapping/>
  </p:clrMapOvr>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189</TotalTime>
  <Words>1590</Words>
  <Application>Microsoft Office PowerPoint</Application>
  <PresentationFormat>Widescreen</PresentationFormat>
  <Paragraphs>171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Trebuchet MS</vt:lpstr>
      <vt:lpstr>Wingdings 3</vt:lpstr>
      <vt:lpstr>Facet</vt:lpstr>
      <vt:lpstr>RHC Cost Report Planning (Year-End)</vt:lpstr>
      <vt:lpstr>RHC Cost Report Planning (Year-End) 12/31 Cost Reports are Due 5/31</vt:lpstr>
      <vt:lpstr>RHC Cost Report and HIPAA Agreements </vt:lpstr>
      <vt:lpstr>RHC Cost Report Planning (Year-End) 12/31 Cost Reports are Due 5/31</vt:lpstr>
      <vt:lpstr> Identity Management (IDM) System</vt:lpstr>
      <vt:lpstr>Identity Management (IDM) System Learning Objectives</vt:lpstr>
      <vt:lpstr>Identity Management (IDM) System How to Create a New User Account</vt:lpstr>
      <vt:lpstr>Identity Management (IDM) System How to Create a New User Account</vt:lpstr>
      <vt:lpstr>Identity Management (IDM) System How to Create a New User Account</vt:lpstr>
      <vt:lpstr>Identity Management (IDM) System How to Create a New User Account</vt:lpstr>
      <vt:lpstr>Identity Management (IDM) System IDM Self Service Dashboard (Overview)</vt:lpstr>
      <vt:lpstr>Identity Management (IDM) System How to Request a Role for a New Application </vt:lpstr>
      <vt:lpstr>Identity Management (IDM) System How to Request a Role for a New Application </vt:lpstr>
      <vt:lpstr>Identity Management (IDM) System How to Add Attributes to an Existing Role  </vt:lpstr>
      <vt:lpstr>Identity Management (IDM) System How to Add Attributes to an Existing Role </vt:lpstr>
      <vt:lpstr>Identity Management (IDM) System How to View and Cancel Role Requests   </vt:lpstr>
      <vt:lpstr>Provider Statistical &amp; Reimbursement (PS&amp;R) System</vt:lpstr>
      <vt:lpstr>RHC Cost Report Planning (Year-End) 12/31 Cost Reports are Due 5/31</vt:lpstr>
      <vt:lpstr>RHC Cost Report Checklist</vt:lpstr>
      <vt:lpstr>RHC Cost Report Checklist</vt:lpstr>
      <vt:lpstr>RHC Cost Report Planning (Year-End) 12/31 Cost Reports are Due 5/31</vt:lpstr>
      <vt:lpstr>Client Portal (Canopy)</vt:lpstr>
      <vt:lpstr>RHC Cost Report Planning (Year-End) 12/31 Cost Reports are Due 5/31</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Management (IDM) System</dc:title>
  <dc:creator>Dani Gilbert</dc:creator>
  <cp:lastModifiedBy>Dani Gilbert</cp:lastModifiedBy>
  <cp:revision>11</cp:revision>
  <cp:lastPrinted>2021-12-15T20:02:24Z</cp:lastPrinted>
  <dcterms:created xsi:type="dcterms:W3CDTF">2021-12-15T18:11:57Z</dcterms:created>
  <dcterms:modified xsi:type="dcterms:W3CDTF">2022-11-08T15:10:39Z</dcterms:modified>
</cp:coreProperties>
</file>